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4" r:id="rId4"/>
  </p:sldMasterIdLst>
  <p:notesMasterIdLst>
    <p:notesMasterId r:id="rId12"/>
  </p:notesMasterIdLst>
  <p:handoutMasterIdLst>
    <p:handoutMasterId r:id="rId13"/>
  </p:handoutMasterIdLst>
  <p:sldIdLst>
    <p:sldId id="261" r:id="rId5"/>
    <p:sldId id="299" r:id="rId6"/>
    <p:sldId id="270" r:id="rId7"/>
    <p:sldId id="293" r:id="rId8"/>
    <p:sldId id="294" r:id="rId9"/>
    <p:sldId id="296" r:id="rId10"/>
    <p:sldId id="30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rma Burns" initials="IB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BEBE"/>
    <a:srgbClr val="54266D"/>
    <a:srgbClr val="ED1C24"/>
    <a:srgbClr val="F1B51C"/>
    <a:srgbClr val="8FAD15"/>
    <a:srgbClr val="007BB9"/>
    <a:srgbClr val="6E6E6E"/>
    <a:srgbClr val="E97B00"/>
    <a:srgbClr val="777877"/>
    <a:srgbClr val="F73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7801" autoAdjust="0"/>
  </p:normalViewPr>
  <p:slideViewPr>
    <p:cSldViewPr snapToGrid="0">
      <p:cViewPr varScale="1">
        <p:scale>
          <a:sx n="72" d="100"/>
          <a:sy n="72" d="100"/>
        </p:scale>
        <p:origin x="13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98C31-5321-E64C-A8D9-FAB2843059C8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4D9F7-9D24-E64D-90F1-A57DA2CD9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450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6AA65-98F6-6F42-8C97-866162AECD52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3E642-38DC-844C-B05A-8BDBFAE86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964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phot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50" y="1773161"/>
            <a:ext cx="5177885" cy="1256218"/>
          </a:xfrm>
        </p:spPr>
        <p:txBody>
          <a:bodyPr anchor="b">
            <a:noAutofit/>
          </a:bodyPr>
          <a:lstStyle>
            <a:lvl1pPr algn="l">
              <a:lnSpc>
                <a:spcPts val="4200"/>
              </a:lnSpc>
              <a:defRPr sz="3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851" y="3554436"/>
            <a:ext cx="5177884" cy="92133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 cap="all" spc="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BAE8E1-C370-C847-B62F-DF2C2E7F87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0122" y="6102212"/>
            <a:ext cx="2959100" cy="165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153FC8-213E-BC48-8436-9DE640CC41EE}"/>
              </a:ext>
            </a:extLst>
          </p:cNvPr>
          <p:cNvSpPr txBox="1"/>
          <p:nvPr userDrawn="1"/>
        </p:nvSpPr>
        <p:spPr>
          <a:xfrm>
            <a:off x="457200" y="6088253"/>
            <a:ext cx="4881094" cy="7697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www.wrksolutions.com</a:t>
            </a:r>
            <a:r>
              <a:rPr lang="en-US" sz="1200" b="0" kern="1200" dirty="0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1.888.469.JOBS (5627)</a:t>
            </a:r>
          </a:p>
          <a:p>
            <a:pPr marL="0" marR="0" lvl="0" indent="0" algn="l" defTabSz="4572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Solutions is an equal opportunity employer/program. Auxiliary aids and services are available upon request to individuals with disabilities. (Please request reasonable accommodations a minimum of two business days in advance.) </a:t>
            </a:r>
            <a:r>
              <a:rPr lang="en-US" sz="750" b="1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Relay Texas:</a:t>
            </a: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1.800.735.2989 (TDD) 1.800.735.2988 (voice) or 711</a:t>
            </a:r>
          </a:p>
          <a:p>
            <a:pPr marL="0" marR="0" lvl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kern="1200" dirty="0">
              <a:solidFill>
                <a:srgbClr val="77787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200" b="0" dirty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AD1A50-F476-564A-93FF-8F59B0CEE5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972" y="686566"/>
            <a:ext cx="2844800" cy="647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–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E48F-748D-1B40-AF86-648891E6E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75935"/>
            <a:ext cx="4572000" cy="2743200"/>
          </a:xfrm>
        </p:spPr>
        <p:txBody>
          <a:bodyPr anchor="t"/>
          <a:lstStyle>
            <a:lvl1pPr>
              <a:lnSpc>
                <a:spcPts val="4200"/>
              </a:lnSpc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B29458-7DA9-3843-BE2E-34CF4C1A82E5}"/>
              </a:ext>
            </a:extLst>
          </p:cNvPr>
          <p:cNvCxnSpPr/>
          <p:nvPr userDrawn="1"/>
        </p:nvCxnSpPr>
        <p:spPr>
          <a:xfrm>
            <a:off x="685800" y="1800467"/>
            <a:ext cx="459606" cy="0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29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021D11-5260-FE48-AF0E-7B4135254FAD}"/>
              </a:ext>
            </a:extLst>
          </p:cNvPr>
          <p:cNvGrpSpPr/>
          <p:nvPr userDrawn="1"/>
        </p:nvGrpSpPr>
        <p:grpSpPr>
          <a:xfrm>
            <a:off x="0" y="7079811"/>
            <a:ext cx="5097100" cy="452673"/>
            <a:chOff x="443621" y="5576935"/>
            <a:chExt cx="5097100" cy="45267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A28D4E-9A9A-1B42-A0B5-5602B2F65E02}"/>
                </a:ext>
              </a:extLst>
            </p:cNvPr>
            <p:cNvSpPr/>
            <p:nvPr/>
          </p:nvSpPr>
          <p:spPr>
            <a:xfrm>
              <a:off x="443621" y="5576935"/>
              <a:ext cx="452673" cy="452673"/>
            </a:xfrm>
            <a:prstGeom prst="rect">
              <a:avLst/>
            </a:prstGeom>
            <a:solidFill>
              <a:srgbClr val="E97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E7C850-7EC6-7445-B2B9-87B1F058CC9B}"/>
                </a:ext>
              </a:extLst>
            </p:cNvPr>
            <p:cNvSpPr/>
            <p:nvPr/>
          </p:nvSpPr>
          <p:spPr>
            <a:xfrm>
              <a:off x="1107111" y="5576935"/>
              <a:ext cx="452673" cy="452673"/>
            </a:xfrm>
            <a:prstGeom prst="rect">
              <a:avLst/>
            </a:prstGeom>
            <a:solidFill>
              <a:srgbClr val="6E6E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25A171-2712-0B45-8888-03D4AEB1EBE2}"/>
                </a:ext>
              </a:extLst>
            </p:cNvPr>
            <p:cNvSpPr/>
            <p:nvPr/>
          </p:nvSpPr>
          <p:spPr>
            <a:xfrm>
              <a:off x="1770601" y="5576935"/>
              <a:ext cx="452673" cy="452673"/>
            </a:xfrm>
            <a:prstGeom prst="rect">
              <a:avLst/>
            </a:prstGeom>
            <a:solidFill>
              <a:srgbClr val="007BB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DDD19B8-4402-2842-886F-2C73A4F0970C}"/>
                </a:ext>
              </a:extLst>
            </p:cNvPr>
            <p:cNvSpPr/>
            <p:nvPr/>
          </p:nvSpPr>
          <p:spPr>
            <a:xfrm>
              <a:off x="2434091" y="5576935"/>
              <a:ext cx="452673" cy="452673"/>
            </a:xfrm>
            <a:prstGeom prst="rect">
              <a:avLst/>
            </a:prstGeom>
            <a:solidFill>
              <a:srgbClr val="8FAD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9A53F5-2A56-4942-AFA7-2D74699BBBFE}"/>
                </a:ext>
              </a:extLst>
            </p:cNvPr>
            <p:cNvSpPr/>
            <p:nvPr/>
          </p:nvSpPr>
          <p:spPr>
            <a:xfrm>
              <a:off x="3097581" y="5576935"/>
              <a:ext cx="452673" cy="452673"/>
            </a:xfrm>
            <a:prstGeom prst="rect">
              <a:avLst/>
            </a:prstGeom>
            <a:solidFill>
              <a:srgbClr val="F1B5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D034DC-C023-0446-94F9-87C5EE92F9A9}"/>
                </a:ext>
              </a:extLst>
            </p:cNvPr>
            <p:cNvSpPr/>
            <p:nvPr/>
          </p:nvSpPr>
          <p:spPr>
            <a:xfrm>
              <a:off x="3761071" y="5576935"/>
              <a:ext cx="452673" cy="452673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924F7-CA11-584C-B3FD-CED525BF2694}"/>
                </a:ext>
              </a:extLst>
            </p:cNvPr>
            <p:cNvSpPr/>
            <p:nvPr/>
          </p:nvSpPr>
          <p:spPr>
            <a:xfrm>
              <a:off x="4424561" y="5576935"/>
              <a:ext cx="452673" cy="452673"/>
            </a:xfrm>
            <a:prstGeom prst="rect">
              <a:avLst/>
            </a:prstGeom>
            <a:solidFill>
              <a:srgbClr val="5426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545127C-9B03-694C-8E33-C1B9CD5BF5B8}"/>
                </a:ext>
              </a:extLst>
            </p:cNvPr>
            <p:cNvSpPr/>
            <p:nvPr/>
          </p:nvSpPr>
          <p:spPr>
            <a:xfrm>
              <a:off x="5088048" y="5576935"/>
              <a:ext cx="452673" cy="45267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1s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179388" indent="-182880">
              <a:buClr>
                <a:schemeClr val="tx2"/>
              </a:buClr>
              <a:tabLst/>
              <a:defRPr/>
            </a:lvl2pPr>
            <a:lvl3pPr marL="365760" indent="-180975">
              <a:tabLst/>
              <a:defRPr/>
            </a:lvl3pPr>
            <a:lvl4pPr marL="576263" indent="-180975">
              <a:tabLst/>
              <a:defRPr/>
            </a:lvl4pPr>
            <a:lvl5pPr marL="746125" indent="-179388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021D11-5260-FE48-AF0E-7B4135254FAD}"/>
              </a:ext>
            </a:extLst>
          </p:cNvPr>
          <p:cNvGrpSpPr/>
          <p:nvPr userDrawn="1"/>
        </p:nvGrpSpPr>
        <p:grpSpPr>
          <a:xfrm>
            <a:off x="0" y="7079811"/>
            <a:ext cx="5097100" cy="452673"/>
            <a:chOff x="443621" y="5576935"/>
            <a:chExt cx="5097100" cy="45267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A28D4E-9A9A-1B42-A0B5-5602B2F65E02}"/>
                </a:ext>
              </a:extLst>
            </p:cNvPr>
            <p:cNvSpPr/>
            <p:nvPr/>
          </p:nvSpPr>
          <p:spPr>
            <a:xfrm>
              <a:off x="443621" y="5576935"/>
              <a:ext cx="452673" cy="452673"/>
            </a:xfrm>
            <a:prstGeom prst="rect">
              <a:avLst/>
            </a:prstGeom>
            <a:solidFill>
              <a:srgbClr val="E97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E7C850-7EC6-7445-B2B9-87B1F058CC9B}"/>
                </a:ext>
              </a:extLst>
            </p:cNvPr>
            <p:cNvSpPr/>
            <p:nvPr/>
          </p:nvSpPr>
          <p:spPr>
            <a:xfrm>
              <a:off x="1107111" y="5576935"/>
              <a:ext cx="452673" cy="452673"/>
            </a:xfrm>
            <a:prstGeom prst="rect">
              <a:avLst/>
            </a:prstGeom>
            <a:solidFill>
              <a:srgbClr val="6E6E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25A171-2712-0B45-8888-03D4AEB1EBE2}"/>
                </a:ext>
              </a:extLst>
            </p:cNvPr>
            <p:cNvSpPr/>
            <p:nvPr/>
          </p:nvSpPr>
          <p:spPr>
            <a:xfrm>
              <a:off x="1770601" y="5576935"/>
              <a:ext cx="452673" cy="452673"/>
            </a:xfrm>
            <a:prstGeom prst="rect">
              <a:avLst/>
            </a:prstGeom>
            <a:solidFill>
              <a:srgbClr val="007BB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DDD19B8-4402-2842-886F-2C73A4F0970C}"/>
                </a:ext>
              </a:extLst>
            </p:cNvPr>
            <p:cNvSpPr/>
            <p:nvPr/>
          </p:nvSpPr>
          <p:spPr>
            <a:xfrm>
              <a:off x="2434091" y="5576935"/>
              <a:ext cx="452673" cy="452673"/>
            </a:xfrm>
            <a:prstGeom prst="rect">
              <a:avLst/>
            </a:prstGeom>
            <a:solidFill>
              <a:srgbClr val="8FAD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9A53F5-2A56-4942-AFA7-2D74699BBBFE}"/>
                </a:ext>
              </a:extLst>
            </p:cNvPr>
            <p:cNvSpPr/>
            <p:nvPr/>
          </p:nvSpPr>
          <p:spPr>
            <a:xfrm>
              <a:off x="3097581" y="5576935"/>
              <a:ext cx="452673" cy="452673"/>
            </a:xfrm>
            <a:prstGeom prst="rect">
              <a:avLst/>
            </a:prstGeom>
            <a:solidFill>
              <a:srgbClr val="F1B5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D034DC-C023-0446-94F9-87C5EE92F9A9}"/>
                </a:ext>
              </a:extLst>
            </p:cNvPr>
            <p:cNvSpPr/>
            <p:nvPr/>
          </p:nvSpPr>
          <p:spPr>
            <a:xfrm>
              <a:off x="3761071" y="5576935"/>
              <a:ext cx="452673" cy="452673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924F7-CA11-584C-B3FD-CED525BF2694}"/>
                </a:ext>
              </a:extLst>
            </p:cNvPr>
            <p:cNvSpPr/>
            <p:nvPr/>
          </p:nvSpPr>
          <p:spPr>
            <a:xfrm>
              <a:off x="4424561" y="5576935"/>
              <a:ext cx="452673" cy="452673"/>
            </a:xfrm>
            <a:prstGeom prst="rect">
              <a:avLst/>
            </a:prstGeom>
            <a:solidFill>
              <a:srgbClr val="5426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545127C-9B03-694C-8E33-C1B9CD5BF5B8}"/>
                </a:ext>
              </a:extLst>
            </p:cNvPr>
            <p:cNvSpPr/>
            <p:nvPr/>
          </p:nvSpPr>
          <p:spPr>
            <a:xfrm>
              <a:off x="5088048" y="5576935"/>
              <a:ext cx="452673" cy="45267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494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07F4-ECD2-524F-BF9E-7F1F13F5D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23B4071-2FCC-1B42-8581-FACBB39B0CB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7200" y="1061064"/>
            <a:ext cx="5943600" cy="50292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16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DC10A5-E289-6549-AC6A-999916542ED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89900" y="131407"/>
            <a:ext cx="1054100" cy="1955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543800" cy="914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1064"/>
            <a:ext cx="8229600" cy="548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E14293-8CE9-8F4F-8475-7733AF8F8A7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17684" y="6280464"/>
            <a:ext cx="1600200" cy="355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5" r:id="rId2"/>
    <p:sldLayoutId id="2147483677" r:id="rId3"/>
    <p:sldLayoutId id="2147483688" r:id="rId4"/>
    <p:sldLayoutId id="2147483689" r:id="rId5"/>
    <p:sldLayoutId id="2147483675" r:id="rId6"/>
  </p:sldLayoutIdLst>
  <p:hf sldNum="0" hdr="0" dt="0"/>
  <p:txStyles>
    <p:titleStyle>
      <a:lvl1pPr algn="l" defTabSz="457200" rtl="0" eaLnBrk="1" latinLnBrk="0" hangingPunct="1">
        <a:lnSpc>
          <a:spcPts val="3100"/>
        </a:lnSpc>
        <a:spcBef>
          <a:spcPct val="0"/>
        </a:spcBef>
        <a:buNone/>
        <a:defRPr sz="2600" b="1" i="0" kern="1200" cap="none" spc="0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0" indent="-182880" algn="l" defTabSz="457200" rtl="0" eaLnBrk="1" latinLnBrk="0" hangingPunct="1">
        <a:lnSpc>
          <a:spcPts val="2800"/>
        </a:lnSpc>
        <a:spcBef>
          <a:spcPts val="300"/>
        </a:spcBef>
        <a:spcAft>
          <a:spcPts val="300"/>
        </a:spcAft>
        <a:buFont typeface="Arial"/>
        <a:buChar char="•"/>
        <a:tabLst/>
        <a:defRPr sz="2200" b="1" kern="1200" spc="0" baseline="0">
          <a:solidFill>
            <a:schemeClr val="tx2"/>
          </a:solidFill>
          <a:latin typeface="Arial"/>
          <a:ea typeface="+mn-ea"/>
          <a:cs typeface="Arial"/>
        </a:defRPr>
      </a:lvl1pPr>
      <a:lvl2pPr marL="365760" indent="-182880" algn="l" defTabSz="457200" rtl="0" eaLnBrk="1" latinLnBrk="0" hangingPunct="1">
        <a:lnSpc>
          <a:spcPts val="2800"/>
        </a:lnSpc>
        <a:spcBef>
          <a:spcPts val="3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/>
        <a:defRPr sz="2200" kern="1200" spc="0" baseline="0">
          <a:solidFill>
            <a:schemeClr val="tx1"/>
          </a:solidFill>
          <a:latin typeface="Arial"/>
          <a:ea typeface="+mn-ea"/>
          <a:cs typeface="Arial"/>
        </a:defRPr>
      </a:lvl2pPr>
      <a:lvl3pPr marL="548640" indent="-182880" algn="l" defTabSz="457200" rtl="0" eaLnBrk="1" latinLnBrk="0" hangingPunct="1">
        <a:lnSpc>
          <a:spcPts val="2800"/>
        </a:lnSpc>
        <a:spcBef>
          <a:spcPts val="0"/>
        </a:spcBef>
        <a:spcAft>
          <a:spcPts val="600"/>
        </a:spcAft>
        <a:buFont typeface="Arial"/>
        <a:buChar char="•"/>
        <a:defRPr sz="2200" kern="1200" spc="0" baseline="0">
          <a:solidFill>
            <a:schemeClr val="tx1"/>
          </a:solidFill>
          <a:latin typeface="Arial"/>
          <a:ea typeface="+mn-ea"/>
          <a:cs typeface="Arial"/>
        </a:defRPr>
      </a:lvl3pPr>
      <a:lvl4pPr marL="731520" indent="-182880" algn="l" defTabSz="457200" rtl="0" eaLnBrk="1" latinLnBrk="0" hangingPunct="1">
        <a:spcBef>
          <a:spcPts val="0"/>
        </a:spcBef>
        <a:spcAft>
          <a:spcPts val="600"/>
        </a:spcAft>
        <a:buFont typeface=".AppleSystemUIFont"/>
        <a:buChar char="–"/>
        <a:tabLst/>
        <a:defRPr sz="1800" kern="1200" spc="0" baseline="0">
          <a:solidFill>
            <a:schemeClr val="tx1"/>
          </a:solidFill>
          <a:latin typeface="Arial"/>
          <a:ea typeface="+mn-ea"/>
          <a:cs typeface="Arial"/>
        </a:defRPr>
      </a:lvl4pPr>
      <a:lvl5pPr marL="914400" indent="-18288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»"/>
        <a:tabLst/>
        <a:defRPr sz="1800" kern="1200" spc="0" baseline="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3.m4a"/><Relationship Id="rId7" Type="http://schemas.openxmlformats.org/officeDocument/2006/relationships/image" Target="../media/image11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570D4-4422-5B49-807C-B6444A977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850" y="1745209"/>
            <a:ext cx="5177885" cy="598517"/>
          </a:xfrm>
        </p:spPr>
        <p:txBody>
          <a:bodyPr/>
          <a:lstStyle/>
          <a:p>
            <a:r>
              <a:rPr lang="en-US" dirty="0"/>
              <a:t>Navigating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0B465F-1785-2349-AC57-F23D4D617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4754" y="3769766"/>
            <a:ext cx="4974491" cy="921337"/>
          </a:xfrm>
        </p:spPr>
        <p:txBody>
          <a:bodyPr/>
          <a:lstStyle/>
          <a:p>
            <a:r>
              <a:rPr lang="en-US" dirty="0"/>
              <a:t>For Job Seekers (Module 1)</a:t>
            </a:r>
          </a:p>
          <a:p>
            <a:r>
              <a:rPr lang="en-US" b="1" dirty="0"/>
              <a:t>Setting Up a New Account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33F3ED9-85BB-4488-8765-ABA6C58C2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91" y="2085975"/>
            <a:ext cx="43148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F920EE6-44FD-4BF0-9583-50677D796A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6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97"/>
    </mc:Choice>
    <mc:Fallback>
      <p:transition spd="slow" advTm="86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A652638-5599-4BF6-9A08-3FE308AC728D}"/>
              </a:ext>
            </a:extLst>
          </p:cNvPr>
          <p:cNvSpPr/>
          <p:nvPr/>
        </p:nvSpPr>
        <p:spPr>
          <a:xfrm>
            <a:off x="715895" y="2716062"/>
            <a:ext cx="5510337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ea typeface="Cambria" panose="02040503050406030204" pitchFamily="18" charset="0"/>
              </a:rPr>
              <a:t>Setting Up a New WorkinTexas.com Account: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3B19CD4-EED4-496F-A13A-593EAF7403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52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69"/>
    </mc:Choice>
    <mc:Fallback>
      <p:transition spd="slow" advTm="9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C98ACB-83DA-C647-997A-A272E9D71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1064"/>
            <a:ext cx="8229600" cy="3020485"/>
          </a:xfrm>
        </p:spPr>
        <p:txBody>
          <a:bodyPr/>
          <a:lstStyle/>
          <a:p>
            <a:r>
              <a:rPr lang="en-US" dirty="0"/>
              <a:t>Setting Up a New WorkinTexas.com Account</a:t>
            </a:r>
          </a:p>
          <a:p>
            <a:r>
              <a:rPr lang="en-US" sz="2400" dirty="0"/>
              <a:t> </a:t>
            </a:r>
            <a:endParaRPr lang="en-US" sz="1800" dirty="0"/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000" dirty="0"/>
              <a:t>Complete basic registration information</a:t>
            </a:r>
          </a:p>
          <a:p>
            <a:pPr lvl="3">
              <a:buFont typeface="Wingdings" panose="05000000000000000000" pitchFamily="2" charset="2"/>
              <a:buChar char="§"/>
            </a:pPr>
            <a:endParaRPr lang="en-US" sz="2000" dirty="0"/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000" dirty="0"/>
              <a:t>Enter comprehensive background information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56020D-AEB6-4D1F-9FE2-898536EDDC8D}"/>
              </a:ext>
            </a:extLst>
          </p:cNvPr>
          <p:cNvGrpSpPr/>
          <p:nvPr/>
        </p:nvGrpSpPr>
        <p:grpSpPr>
          <a:xfrm>
            <a:off x="719051" y="4686865"/>
            <a:ext cx="7705898" cy="1746275"/>
            <a:chOff x="714893" y="4958542"/>
            <a:chExt cx="7705898" cy="174627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9BA4934-7FCB-4C38-B8C8-4FAF3B497096}"/>
                </a:ext>
              </a:extLst>
            </p:cNvPr>
            <p:cNvSpPr/>
            <p:nvPr/>
          </p:nvSpPr>
          <p:spPr>
            <a:xfrm>
              <a:off x="1064028" y="5119127"/>
              <a:ext cx="7356763" cy="1585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0980" marR="304800">
                <a:lnSpc>
                  <a:spcPct val="109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Tip: </a:t>
              </a:r>
              <a:r>
                <a:rPr lang="en-US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Gather all the information you will need and allow enough time to complete these tasks. This</a:t>
              </a:r>
              <a:r>
                <a:rPr lang="en-US" b="1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information may include social security and driver’s license numbers, any citizenship or veteran-related dates and ID numbers, and education and employment history dates and contact information.</a:t>
              </a:r>
              <a:endPara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raphic 5" descr="Lightbulb and gear">
              <a:extLst>
                <a:ext uri="{FF2B5EF4-FFF2-40B4-BE49-F238E27FC236}">
                  <a16:creationId xmlns:a16="http://schemas.microsoft.com/office/drawing/2014/main" id="{09409DFA-DA45-45E0-9F72-08A1D57D2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4893" y="4958542"/>
              <a:ext cx="698269" cy="698269"/>
            </a:xfrm>
            <a:prstGeom prst="rect">
              <a:avLst/>
            </a:prstGeom>
          </p:spPr>
        </p:pic>
      </p:grpSp>
      <p:pic>
        <p:nvPicPr>
          <p:cNvPr id="9" name="Picture 8" descr="English business man">
            <a:extLst>
              <a:ext uri="{FF2B5EF4-FFF2-40B4-BE49-F238E27FC236}">
                <a16:creationId xmlns:a16="http://schemas.microsoft.com/office/drawing/2014/main" id="{0C78212D-73B0-4502-8F8C-C624DBA84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9855" y="1428276"/>
            <a:ext cx="1034357" cy="3258589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D672A025-C18A-403F-88BE-F9828F82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7543800" cy="914400"/>
          </a:xfrm>
        </p:spPr>
        <p:txBody>
          <a:bodyPr/>
          <a:lstStyle/>
          <a:p>
            <a:r>
              <a:rPr lang="en-US" dirty="0"/>
              <a:t>     Setting Up a New WorkinTexas.com Account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C7A1675B-0F75-4BEE-8CE4-B968C6A749C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93"/>
    </mc:Choice>
    <mc:Fallback xmlns="">
      <p:transition spd="slow" advTm="43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A4BBFB-4AA5-4544-A6E9-EA71F3EDA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Setting Up a New WorkinTexas.com Account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C98ACB-83DA-C647-997A-A272E9D71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create a new account:</a:t>
            </a:r>
          </a:p>
          <a:p>
            <a:pPr lvl="1"/>
            <a:r>
              <a:rPr lang="en-US" sz="2400" dirty="0"/>
              <a:t>On the WorkinTexas.com home page, in the upper right corner, click the </a:t>
            </a:r>
            <a:r>
              <a:rPr lang="en-US" sz="2400" b="1" dirty="0"/>
              <a:t>Register</a:t>
            </a:r>
            <a:r>
              <a:rPr lang="en-US" sz="2400" dirty="0"/>
              <a:t> button (see figure below).</a:t>
            </a:r>
          </a:p>
          <a:p>
            <a:r>
              <a:rPr lang="en-US" sz="2400" dirty="0"/>
              <a:t> 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r>
              <a:rPr lang="en-US" sz="2400" dirty="0"/>
              <a:t>Under Option 3 – Create a User Account, click </a:t>
            </a:r>
            <a:r>
              <a:rPr lang="en-US" sz="2400" b="1" u="sng" dirty="0"/>
              <a:t>Individual</a:t>
            </a:r>
            <a:r>
              <a:rPr lang="en-US" sz="2400" dirty="0"/>
              <a:t>.</a:t>
            </a:r>
          </a:p>
          <a:p>
            <a:r>
              <a:rPr lang="en-US" sz="2400" dirty="0"/>
              <a:t> </a:t>
            </a:r>
          </a:p>
          <a:p>
            <a:pPr lvl="1"/>
            <a:r>
              <a:rPr lang="en-US" sz="2400" dirty="0"/>
              <a:t>Follow the steps and fill in all required fields (marked by a red asterisk </a:t>
            </a:r>
            <a:r>
              <a:rPr lang="en-US" sz="2400" dirty="0">
                <a:solidFill>
                  <a:schemeClr val="accent6"/>
                </a:solidFill>
              </a:rPr>
              <a:t>*</a:t>
            </a:r>
            <a:r>
              <a:rPr lang="en-US" sz="2400" dirty="0"/>
              <a:t>). When the “What would you like to do next?” page displays, you are registered.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BB084D-56A9-48C5-AA4F-F278F33DD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531" y="2262250"/>
            <a:ext cx="2360814" cy="1709555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F0A4EE00-A792-44FB-9F4B-8751E85C416B}"/>
              </a:ext>
            </a:extLst>
          </p:cNvPr>
          <p:cNvSpPr/>
          <p:nvPr/>
        </p:nvSpPr>
        <p:spPr>
          <a:xfrm rot="886399">
            <a:off x="2576947" y="3347063"/>
            <a:ext cx="864523" cy="415637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77787867-1531-4C2C-BD79-FD46D1BA16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5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83"/>
    </mc:Choice>
    <mc:Fallback xmlns="">
      <p:transition spd="slow" advTm="41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C98ACB-83DA-C647-997A-A272E9D71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Signing In to Your WorkinTexas.com Account</a:t>
            </a:r>
          </a:p>
          <a:p>
            <a:endParaRPr lang="en-US" dirty="0"/>
          </a:p>
          <a:p>
            <a:r>
              <a:rPr lang="en-US" b="0" dirty="0">
                <a:solidFill>
                  <a:schemeClr val="tx1"/>
                </a:solidFill>
              </a:rPr>
              <a:t>•</a:t>
            </a:r>
            <a:r>
              <a:rPr lang="en-US" dirty="0"/>
              <a:t>	</a:t>
            </a:r>
            <a:r>
              <a:rPr lang="en-US" b="0" dirty="0">
                <a:solidFill>
                  <a:schemeClr val="tx1"/>
                </a:solidFill>
              </a:rPr>
              <a:t>On the WorkinTexas.com home page, in the upper right corner, enter your Username and Password, and then click the Sign In button. Your Individual Workspace will appear.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EC4B69B-8E30-4BE5-967F-98FF0A158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144" y="3254431"/>
            <a:ext cx="2731712" cy="196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97F58F53-F755-4CFC-BAEE-5D0CBF52A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7543800" cy="914400"/>
          </a:xfrm>
        </p:spPr>
        <p:txBody>
          <a:bodyPr/>
          <a:lstStyle/>
          <a:p>
            <a:r>
              <a:rPr lang="en-US" dirty="0"/>
              <a:t>     Setting Up a New WorkinTexas.com Account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CAC5251-D907-41FC-A648-B093B15C74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2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33"/>
    </mc:Choice>
    <mc:Fallback xmlns="">
      <p:transition spd="slow" advTm="27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C98ACB-83DA-C647-997A-A272E9D71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Updating Your General and Background Information</a:t>
            </a:r>
          </a:p>
          <a:p>
            <a:pPr marL="0" lvl="1" indent="0">
              <a:buNone/>
            </a:pPr>
            <a:r>
              <a:rPr lang="en-US" dirty="0"/>
              <a:t>To simplify tasks later when using WorkinTexas.com, it is important to ensure the information about yourself and your skills, education, and employment history is up-to-date. This information is used to create résumés and job applications.</a:t>
            </a:r>
          </a:p>
          <a:p>
            <a:pPr marL="184785" lvl="2" indent="0">
              <a:buNone/>
            </a:pPr>
            <a:r>
              <a:rPr lang="en-US" sz="1600" dirty="0"/>
              <a:t>1.	From the Quick Menu, click My Portfolio     My Individual Profiles     Personal Profile</a:t>
            </a:r>
          </a:p>
          <a:p>
            <a:pPr lvl="2"/>
            <a:endParaRPr lang="en-US" sz="1600" dirty="0"/>
          </a:p>
          <a:p>
            <a:pPr marL="184785" lvl="2" indent="0">
              <a:buNone/>
            </a:pPr>
            <a:endParaRPr lang="en-US" sz="1600" dirty="0"/>
          </a:p>
          <a:p>
            <a:pPr marL="184785" lvl="2" indent="0">
              <a:buNone/>
            </a:pPr>
            <a:r>
              <a:rPr lang="en-US" sz="1600" dirty="0"/>
              <a:t>2.	Make any desired changes on the General Information tab.</a:t>
            </a:r>
          </a:p>
          <a:p>
            <a:pPr lvl="2"/>
            <a:endParaRPr lang="en-US" sz="1600" dirty="0"/>
          </a:p>
          <a:p>
            <a:pPr marL="184785" lvl="2" indent="0">
              <a:buNone/>
            </a:pPr>
            <a:r>
              <a:rPr lang="en-US" sz="1600" dirty="0"/>
              <a:t>3.	Make any desired changes on the Background tab by clicking the Start the Background Wizard link to step through each section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A2AFCCD-6051-49CD-ABF2-1D190B6EDE71}"/>
              </a:ext>
            </a:extLst>
          </p:cNvPr>
          <p:cNvSpPr/>
          <p:nvPr/>
        </p:nvSpPr>
        <p:spPr>
          <a:xfrm>
            <a:off x="4572000" y="3092335"/>
            <a:ext cx="224444" cy="207818"/>
          </a:xfrm>
          <a:prstGeom prst="rightArrow">
            <a:avLst/>
          </a:prstGeom>
          <a:solidFill>
            <a:srgbClr val="005E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6E01D0E-B4B3-4C52-8AF3-52DD16F42240}"/>
              </a:ext>
            </a:extLst>
          </p:cNvPr>
          <p:cNvSpPr/>
          <p:nvPr/>
        </p:nvSpPr>
        <p:spPr>
          <a:xfrm>
            <a:off x="6777644" y="3096492"/>
            <a:ext cx="224444" cy="207818"/>
          </a:xfrm>
          <a:prstGeom prst="rightArrow">
            <a:avLst/>
          </a:prstGeom>
          <a:solidFill>
            <a:srgbClr val="005E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A49907-14FF-43F8-97C7-3A86F3CA75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2" t="5011" r="57647" b="29795"/>
          <a:stretch/>
        </p:blipFill>
        <p:spPr>
          <a:xfrm>
            <a:off x="1767840" y="3300153"/>
            <a:ext cx="1238597" cy="1005840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9BB35734-989D-4CC5-A4D2-97164CDD1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7543800" cy="914400"/>
          </a:xfrm>
        </p:spPr>
        <p:txBody>
          <a:bodyPr/>
          <a:lstStyle/>
          <a:p>
            <a:r>
              <a:rPr lang="en-US" dirty="0"/>
              <a:t>     Setting Up a New WorkinTexas.com Account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A26AF80-40A8-49AC-8C57-ABB058689D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907"/>
    </mc:Choice>
    <mc:Fallback xmlns="">
      <p:transition spd="slow" advTm="82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A652638-5599-4BF6-9A08-3FE308AC728D}"/>
              </a:ext>
            </a:extLst>
          </p:cNvPr>
          <p:cNvSpPr/>
          <p:nvPr/>
        </p:nvSpPr>
        <p:spPr>
          <a:xfrm>
            <a:off x="715895" y="2716062"/>
            <a:ext cx="551033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ea typeface="Cambria" panose="02040503050406030204" pitchFamily="18" charset="0"/>
              </a:rPr>
              <a:t>Conclusion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C7624D0-7CBB-459E-8B20-148C2BC5CA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61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93"/>
    </mc:Choice>
    <mc:Fallback>
      <p:transition spd="slow" advTm="15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"/>
</p:tagLst>
</file>

<file path=ppt/theme/theme1.xml><?xml version="1.0" encoding="utf-8"?>
<a:theme xmlns:a="http://schemas.openxmlformats.org/drawingml/2006/main" name="HGAC_roundtable_template_0330">
  <a:themeElements>
    <a:clrScheme name="HGAC">
      <a:dk1>
        <a:srgbClr val="000000"/>
      </a:dk1>
      <a:lt1>
        <a:srgbClr val="FFFFFF"/>
      </a:lt1>
      <a:dk2>
        <a:srgbClr val="007BB9"/>
      </a:dk2>
      <a:lt2>
        <a:srgbClr val="BDBDBD"/>
      </a:lt2>
      <a:accent1>
        <a:srgbClr val="E97B00"/>
      </a:accent1>
      <a:accent2>
        <a:srgbClr val="6D6D6D"/>
      </a:accent2>
      <a:accent3>
        <a:srgbClr val="007BB9"/>
      </a:accent3>
      <a:accent4>
        <a:srgbClr val="8EAC15"/>
      </a:accent4>
      <a:accent5>
        <a:srgbClr val="F0B51C"/>
      </a:accent5>
      <a:accent6>
        <a:srgbClr val="EC1C24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E9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flat" cmpd="sng" algn="ctr">
          <a:solidFill>
            <a:srgbClr val="E38D1A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andard1_WhiteBackground_08-27-2019.pptx" id="{2688DECE-D86D-4A09-A684-330F88BDC602}" vid="{1E883460-E39C-4C8A-A648-8D71B11185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819A7D0B4D17429811C59755CF38D1" ma:contentTypeVersion="6" ma:contentTypeDescription="Create a new document." ma:contentTypeScope="" ma:versionID="79c60cd6eb417dec86ae5b4a703533b1">
  <xsd:schema xmlns:xsd="http://www.w3.org/2001/XMLSchema" xmlns:xs="http://www.w3.org/2001/XMLSchema" xmlns:p="http://schemas.microsoft.com/office/2006/metadata/properties" xmlns:ns2="0aeb2e30-a491-4fec-83dd-e44b49e6ebb0" targetNamespace="http://schemas.microsoft.com/office/2006/metadata/properties" ma:root="true" ma:fieldsID="172e4004e8bea187f051d035d80da7e4" ns2:_="">
    <xsd:import namespace="0aeb2e30-a491-4fec-83dd-e44b49e6eb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b2e30-a491-4fec-83dd-e44b49e6eb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85134C-5FA7-4191-ADDF-8BC3D25060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AFF5ED-E70D-46CC-B8A4-04198CAC640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0aeb2e30-a491-4fec-83dd-e44b49e6ebb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379298A-8AA3-463A-BA09-39AF41132E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eb2e30-a491-4fec-83dd-e44b49e6eb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Standard1_WhiteBackground_08-27-2019</Template>
  <TotalTime>447</TotalTime>
  <Words>203</Words>
  <Application>Microsoft Office PowerPoint</Application>
  <PresentationFormat>On-screen Show (4:3)</PresentationFormat>
  <Paragraphs>35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.AppleSystemUIFont</vt:lpstr>
      <vt:lpstr>Arial</vt:lpstr>
      <vt:lpstr>Calibri</vt:lpstr>
      <vt:lpstr>Wingdings</vt:lpstr>
      <vt:lpstr>HGAC_roundtable_template_0330</vt:lpstr>
      <vt:lpstr>Navigating </vt:lpstr>
      <vt:lpstr>PowerPoint Presentation</vt:lpstr>
      <vt:lpstr>     Setting Up a New WorkinTexas.com Account</vt:lpstr>
      <vt:lpstr>     Setting Up a New WorkinTexas.com Account</vt:lpstr>
      <vt:lpstr>     Setting Up a New WorkinTexas.com Account</vt:lpstr>
      <vt:lpstr>     Setting Up a New WorkinTexas.com Account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WorkInTexas</dc:title>
  <dc:creator>Gerace, Robert</dc:creator>
  <cp:lastModifiedBy>Cook, Bobi</cp:lastModifiedBy>
  <cp:revision>27</cp:revision>
  <dcterms:created xsi:type="dcterms:W3CDTF">2020-05-12T17:08:44Z</dcterms:created>
  <dcterms:modified xsi:type="dcterms:W3CDTF">2020-06-25T23:10:33Z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0x010100F9819A7D0B4D17429811C59755CF38D1</vt:lpwstr>
  </property>
</Properties>
</file>