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26"/>
  </p:notesMasterIdLst>
  <p:handoutMasterIdLst>
    <p:handoutMasterId r:id="rId27"/>
  </p:handoutMasterIdLst>
  <p:sldIdLst>
    <p:sldId id="261" r:id="rId5"/>
    <p:sldId id="501" r:id="rId6"/>
    <p:sldId id="1395" r:id="rId7"/>
    <p:sldId id="327" r:id="rId8"/>
    <p:sldId id="517" r:id="rId9"/>
    <p:sldId id="527" r:id="rId10"/>
    <p:sldId id="519" r:id="rId11"/>
    <p:sldId id="532" r:id="rId12"/>
    <p:sldId id="528" r:id="rId13"/>
    <p:sldId id="1396" r:id="rId14"/>
    <p:sldId id="1401" r:id="rId15"/>
    <p:sldId id="1404" r:id="rId16"/>
    <p:sldId id="1406" r:id="rId17"/>
    <p:sldId id="1407" r:id="rId18"/>
    <p:sldId id="1405" r:id="rId19"/>
    <p:sldId id="1408" r:id="rId20"/>
    <p:sldId id="1399" r:id="rId21"/>
    <p:sldId id="1409" r:id="rId22"/>
    <p:sldId id="429" r:id="rId23"/>
    <p:sldId id="1397" r:id="rId24"/>
    <p:sldId id="139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9"/>
    <a:srgbClr val="BEBEBE"/>
    <a:srgbClr val="54266D"/>
    <a:srgbClr val="ED1C24"/>
    <a:srgbClr val="F1B51C"/>
    <a:srgbClr val="8FAD15"/>
    <a:srgbClr val="6E6E6E"/>
    <a:srgbClr val="E97B00"/>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6769E-4A78-455E-8863-9C5565702EC5}" vWet="4" dt="2022-01-20T18:19:30.667"/>
    <p1510:client id="{70E1F0AB-91B9-CB97-A355-D6EBA3E3C494}" v="4" dt="2022-01-19T23:06:55.727"/>
    <p1510:client id="{C768249E-A72F-34A2-1EDD-1DECF23F0F58}" v="26" dt="2022-01-20T18:20:39.489"/>
    <p1510:client id="{EA735EB2-A43F-4959-84AA-1D0058920590}" v="8" dt="2022-01-20T18:37:18.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387" y="3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1/24/2022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1/24/2022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We are so pleased to have you joining us for today’s information session about </a:t>
            </a:r>
            <a:r>
              <a:rPr lang="en-US">
                <a:highlight>
                  <a:srgbClr val="FFFF00"/>
                </a:highlight>
              </a:rPr>
              <a:t>XXXX!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highlight>
                  <a:srgbClr val="FFFF00"/>
                </a:highlight>
              </a:rPr>
              <a:t>This session will provide an overview of our workforce system, the many pieces that come together to allow us to serve employers and individuals in the Gulf Coast region, and specific information about what we look for in contractors.  </a:t>
            </a:r>
            <a:r>
              <a:rPr lang="en-US"/>
              <a:t>Our goal is for you to leave with helpful information, so there will be plenty of time at the end of this presentation for Q&amp;A at the end.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Again thank you for being here.  </a:t>
            </a:r>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40980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We know that individual’s job needs can best be met by meeting employers’ needs for a well-educated and well-trained workforce; therefore, the local workforce system has two principal components: an employer service component that provides information and markets and sells service to employers, and a “people” component that offers access to an array of information and workforce service to Gulf Coast residents. </a:t>
            </a:r>
            <a:r>
              <a:rPr lang="en-US" sz="1800">
                <a:effectLst/>
                <a:latin typeface="Times New Roman" panose="02020603050405020304" pitchFamily="18" charset="0"/>
                <a:ea typeface="Calibri" panose="020F0502020204030204" pitchFamily="34" charset="0"/>
              </a:rPr>
              <a:t>Employer service is the lead component in the delivery system, with employers as the primary customer.</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283006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Director and Staff Qualifications, Orientation, and Training • </a:t>
            </a:r>
          </a:p>
          <a:p>
            <a:r>
              <a:rPr lang="en-US"/>
              <a:t>2.	Teacher-Child Interactions • Teacher interactions that support child development and social-emotional learning</a:t>
            </a:r>
          </a:p>
          <a:p>
            <a:r>
              <a:rPr lang="en-US"/>
              <a:t>3.	Group size and staff-to-child ratios • 	</a:t>
            </a:r>
          </a:p>
          <a:p>
            <a:pPr marL="228600" indent="-228600">
              <a:buAutoNum type="arabicPeriod" startAt="4"/>
            </a:pPr>
            <a:r>
              <a:rPr lang="en-US"/>
              <a:t>      Program Administration and Management</a:t>
            </a:r>
          </a:p>
          <a:p>
            <a:pPr marL="228600" indent="-228600">
              <a:buAutoNum type="arabicPeriod" startAt="4"/>
            </a:pPr>
            <a:r>
              <a:rPr lang="en-US"/>
              <a:t>      Family education and involvement •</a:t>
            </a:r>
          </a:p>
          <a:p>
            <a:r>
              <a:rPr lang="en-US"/>
              <a:t>7.	Indoor/Outdoor Learning Environments perform the services and make those services available to parents and providers. </a:t>
            </a: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11</a:t>
            </a:fld>
            <a:endParaRPr lang="en-US"/>
          </a:p>
        </p:txBody>
      </p:sp>
    </p:spTree>
    <p:extLst>
      <p:ext uri="{BB962C8B-B14F-4D97-AF65-F5344CB8AC3E}">
        <p14:creationId xmlns:p14="http://schemas.microsoft.com/office/powerpoint/2010/main" val="366751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TRS </a:t>
            </a:r>
          </a:p>
          <a:p>
            <a:endParaRPr lang="en-US"/>
          </a:p>
          <a:p>
            <a:r>
              <a:rPr lang="en-US"/>
              <a:t>•	Manage enrollment and providing technical assistance for providers with TRS Pre-Star designation </a:t>
            </a:r>
          </a:p>
          <a:p>
            <a:r>
              <a:rPr lang="en-US"/>
              <a:t>•	Enter accurate data on TRS providers in Children’s Learning Institute (CLI) Engage </a:t>
            </a:r>
          </a:p>
          <a:p>
            <a:r>
              <a:rPr lang="en-US"/>
              <a:t>•	Increase and maintain number of TRS providers in the region </a:t>
            </a:r>
          </a:p>
          <a:p>
            <a:r>
              <a:rPr lang="en-US"/>
              <a:t>•	Provide quality improvement and TRS assistance to area providers </a:t>
            </a:r>
          </a:p>
          <a:p>
            <a:r>
              <a:rPr lang="en-US"/>
              <a:t>•	Manage state enacted professional development for the board and childcare providers </a:t>
            </a:r>
          </a:p>
          <a:p>
            <a:r>
              <a:rPr lang="en-US"/>
              <a:t>•	Assess and mentor providers using qualified assessors and mentors. </a:t>
            </a:r>
          </a:p>
          <a:p>
            <a:endParaRPr lang="en-US"/>
          </a:p>
          <a:p>
            <a:r>
              <a:rPr lang="en-US"/>
              <a:t>Quality and Service Improvement</a:t>
            </a: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Improve care specifically for infants and toddlers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early learning and school readiness opportunities for provider staff and parents with children birth through pre-kindergarten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Work with childcare providers to improve school readiness and increase early learning and literacy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support for programs which provide school readiness, early learning, career awareness and literacy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childcare staff with stipends for eligible educational milestone and quality benchmarks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12</a:t>
            </a:fld>
            <a:endParaRPr lang="en-US"/>
          </a:p>
        </p:txBody>
      </p:sp>
    </p:spTree>
    <p:extLst>
      <p:ext uri="{BB962C8B-B14F-4D97-AF65-F5344CB8AC3E}">
        <p14:creationId xmlns:p14="http://schemas.microsoft.com/office/powerpoint/2010/main" val="416878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Reporting/Measurement/Monitoring</a:t>
            </a:r>
          </a:p>
          <a:p>
            <a:endParaRPr lang="en-US"/>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Measure school readiness outcomes for children in TRS programs by selecting and using approved child assessments programs/tools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6000"/>
              </a:lnSpc>
              <a:spcBef>
                <a:spcPts val="0"/>
              </a:spcBef>
              <a:spcAft>
                <a:spcPts val="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Reporting progress on monitoring of data for school readiness outcomes quarterly to H-GAC liaison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a:solidFill>
                  <a:srgbClr val="000000"/>
                </a:solidFill>
                <a:effectLst/>
                <a:latin typeface="Times New Roman" panose="02020603050405020304" pitchFamily="18" charset="0"/>
                <a:ea typeface="Times New Roman" panose="02020603050405020304" pitchFamily="18" charset="0"/>
              </a:rPr>
              <a:t> Reporting quarterly progress on training and assistance provided to “at risk” providers </a:t>
            </a:r>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13</a:t>
            </a:fld>
            <a:endParaRPr lang="en-US"/>
          </a:p>
        </p:txBody>
      </p:sp>
    </p:spTree>
    <p:extLst>
      <p:ext uri="{BB962C8B-B14F-4D97-AF65-F5344CB8AC3E}">
        <p14:creationId xmlns:p14="http://schemas.microsoft.com/office/powerpoint/2010/main" val="306711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a:t>Referral, </a:t>
            </a:r>
            <a:r>
              <a:rPr lang="en-US" err="1"/>
              <a:t>etc</a:t>
            </a:r>
            <a:r>
              <a:rPr lang="en-US"/>
              <a:t>…</a:t>
            </a:r>
          </a:p>
          <a:p>
            <a:endParaRPr lang="en-US"/>
          </a:p>
          <a:p>
            <a:pPr marL="342900" marR="0" lvl="0" indent="-342900" algn="just" fontAlgn="base">
              <a:lnSpc>
                <a:spcPct val="103000"/>
              </a:lnSpc>
              <a:spcBef>
                <a:spcPts val="0"/>
              </a:spcBef>
              <a:spcAft>
                <a:spcPts val="1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Early Education and Childcare information and referrals, and consumer education to parents/families across the service region, including 2-1-1 Texas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Partner with Pre-Kindergarten, Head Start/Early Head Start and TRS providers to serve eligible families for Board reserved childcare contracted slots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Telephone consultations and resources to registered and listed home providers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Parenting sessions on site at childcare centers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Collaborate with Adult Education contractors to provide educational services to families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technical assistance to parents requesting immediate need for available childcare options in the event of unforeseen events, e.g. pandemic, flooding, etc.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r>
              <a:rPr lang="en-US"/>
              <a:t>Training</a:t>
            </a: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Provide various levels of training for provider staff on site and virtually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Coordinate services such as teacher training, when possible with public school districts, Head Start, Early Head Start and Early Childhood Intervention programs and others to expand the availability of quality training to teachers.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Facilitate training sessions at conferences for childcare providers such as (Texas Association for Education of Young Children and Gulf Coast AEYC, Harris County Department of Education, CHILD)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Perform development and training on topics such as child growth development, math and science development, social and emotional development and responsive teaching techniques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fontAlgn="base">
              <a:lnSpc>
                <a:spcPct val="103000"/>
              </a:lnSpc>
              <a:spcBef>
                <a:spcPts val="0"/>
              </a:spcBef>
              <a:spcAft>
                <a:spcPts val="25"/>
              </a:spcAft>
              <a:buClr>
                <a:srgbClr val="000000"/>
              </a:buClr>
              <a:buSzPts val="1050"/>
              <a:buFont typeface="Arial" panose="020B0604020202020204" pitchFamily="34" charset="0"/>
              <a:buChar cha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Arrange for provider training on children’s health and safety, child abuse prevention, early learning and child development for infants and toddlers </a:t>
            </a:r>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14</a:t>
            </a:fld>
            <a:endParaRPr lang="en-US"/>
          </a:p>
        </p:txBody>
      </p:sp>
    </p:spTree>
    <p:extLst>
      <p:ext uri="{BB962C8B-B14F-4D97-AF65-F5344CB8AC3E}">
        <p14:creationId xmlns:p14="http://schemas.microsoft.com/office/powerpoint/2010/main" val="66639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FAPO</a:t>
            </a:r>
          </a:p>
          <a:p>
            <a:r>
              <a:rPr lang="en-US"/>
              <a:t>Pays for supportive services by vendors and trainers</a:t>
            </a:r>
          </a:p>
          <a:p>
            <a:endParaRPr lang="en-US"/>
          </a:p>
          <a:p>
            <a:r>
              <a:rPr lang="en-US"/>
              <a:t>FASC</a:t>
            </a:r>
          </a:p>
          <a:p>
            <a:r>
              <a:rPr lang="en-US"/>
              <a:t>To identify families that may need child care for children with disabilities</a:t>
            </a:r>
          </a:p>
          <a:p>
            <a:endParaRPr lang="en-US"/>
          </a:p>
          <a:p>
            <a:r>
              <a:rPr lang="en-US"/>
              <a:t>Adult Education</a:t>
            </a:r>
          </a:p>
          <a:p>
            <a:r>
              <a:rPr lang="en-US"/>
              <a:t>Offer families accessing an AE service/training the ability to talk with someone about quality care ( what to look for ) and if not eligible for WFS which providers may still fit their need.</a:t>
            </a:r>
          </a:p>
          <a:p>
            <a:endParaRPr lang="en-US"/>
          </a:p>
          <a:p>
            <a:r>
              <a:rPr lang="en-US"/>
              <a:t>Employer Service</a:t>
            </a:r>
          </a:p>
          <a:p>
            <a:r>
              <a:rPr lang="en-US"/>
              <a:t>Hiring Events for staffing</a:t>
            </a:r>
          </a:p>
        </p:txBody>
      </p:sp>
      <p:sp>
        <p:nvSpPr>
          <p:cNvPr id="4" name="Slide Number Placeholder 3"/>
          <p:cNvSpPr>
            <a:spLocks noGrp="1"/>
          </p:cNvSpPr>
          <p:nvPr>
            <p:ph type="sldNum" sz="quarter" idx="5"/>
          </p:nvPr>
        </p:nvSpPr>
        <p:spPr/>
        <p:txBody>
          <a:bodyPr/>
          <a:lstStyle/>
          <a:p>
            <a:fld id="{8113E642-38DC-844C-B05A-8BDBFAE8648D}" type="slidenum">
              <a:rPr lang="en-US" smtClean="0"/>
              <a:pPr/>
              <a:t>16</a:t>
            </a:fld>
            <a:endParaRPr lang="en-US"/>
          </a:p>
        </p:txBody>
      </p:sp>
    </p:spTree>
    <p:extLst>
      <p:ext uri="{BB962C8B-B14F-4D97-AF65-F5344CB8AC3E}">
        <p14:creationId xmlns:p14="http://schemas.microsoft.com/office/powerpoint/2010/main" val="338774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Both State and Board targets – chart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Operation 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an infrastructure that can facilitate work and staffing involved in carrying out the responsibilities outlined in the contract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staffing Chart Available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TWC has told board that they will begin managing the Assessor position for the state during FY22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17</a:t>
            </a:fld>
            <a:endParaRPr lang="en-US"/>
          </a:p>
        </p:txBody>
      </p:sp>
    </p:spTree>
    <p:extLst>
      <p:ext uri="{BB962C8B-B14F-4D97-AF65-F5344CB8AC3E}">
        <p14:creationId xmlns:p14="http://schemas.microsoft.com/office/powerpoint/2010/main" val="66029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questions can we address for you today?</a:t>
            </a: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19</a:t>
            </a:fld>
            <a:endParaRPr lang="en-US"/>
          </a:p>
        </p:txBody>
      </p:sp>
    </p:spTree>
    <p:extLst>
      <p:ext uri="{BB962C8B-B14F-4D97-AF65-F5344CB8AC3E}">
        <p14:creationId xmlns:p14="http://schemas.microsoft.com/office/powerpoint/2010/main" val="181753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20</a:t>
            </a:fld>
            <a:endParaRPr lang="en-US"/>
          </a:p>
        </p:txBody>
      </p:sp>
    </p:spTree>
    <p:extLst>
      <p:ext uri="{BB962C8B-B14F-4D97-AF65-F5344CB8AC3E}">
        <p14:creationId xmlns:p14="http://schemas.microsoft.com/office/powerpoint/2010/main" val="2863115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21</a:t>
            </a:fld>
            <a:endParaRPr lang="en-US"/>
          </a:p>
        </p:txBody>
      </p:sp>
    </p:spTree>
    <p:extLst>
      <p:ext uri="{BB962C8B-B14F-4D97-AF65-F5344CB8AC3E}">
        <p14:creationId xmlns:p14="http://schemas.microsoft.com/office/powerpoint/2010/main" val="414678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a:effectLst/>
                <a:latin typeface="Times New Roman" panose="02020603050405020304" pitchFamily="18" charset="0"/>
                <a:ea typeface="Calibri" panose="020F0502020204030204" pitchFamily="34" charset="0"/>
                <a:cs typeface="Times New Roman" panose="02020603050405020304" pitchFamily="18" charset="0"/>
              </a:rPr>
              <a:t>The subject of today’s information session is the Financial Aid Payment Office, which is a critical piece of our workforce system.  We will discuss its purpose and function in detail later in this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effectLst/>
                <a:latin typeface="Times New Roman" panose="02020603050405020304" pitchFamily="18" charset="0"/>
                <a:ea typeface="Calibri" panose="020F0502020204030204" pitchFamily="34" charset="0"/>
                <a:cs typeface="Times New Roman" panose="02020603050405020304" pitchFamily="18" charset="0"/>
              </a:rPr>
              <a:t>But first, let’s dig into Workforce Solutions – who we are and what we do.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60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The Gulf Coast Workforce Board and its operating affiliate Workforce Solutions are the public Workforce system in the 13-county Houston-Galveston region.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Business-led and community-focused, the Workforce Board sets the region’s Workforce agenda and the strategic direction for the Workforce Solutions system.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The Houston-Galveston Area Council (H GAC) is the Board’s staff, serving as the system’s corporate home office and providing management of and direction to sub-recipients that operate within the Workforce Solutions network. </a:t>
            </a: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3</a:t>
            </a:fld>
            <a:endParaRPr lang="en-US"/>
          </a:p>
        </p:txBody>
      </p:sp>
    </p:spTree>
    <p:extLst>
      <p:ext uri="{BB962C8B-B14F-4D97-AF65-F5344CB8AC3E}">
        <p14:creationId xmlns:p14="http://schemas.microsoft.com/office/powerpoint/2010/main" val="100869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Part of understanding who we are as a system, is knowing our purpose, mission, vision, and values.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Our purpose is to keep our region a great place to do business, work, and live.</a:t>
            </a:r>
          </a:p>
          <a:p>
            <a:endParaRPr lang="en-US"/>
          </a:p>
          <a:p>
            <a:pPr>
              <a:lnSpc>
                <a:spcPts val="2000"/>
              </a:lnSpc>
              <a:spcBef>
                <a:spcPts val="0"/>
              </a:spcBef>
              <a:spcAft>
                <a:spcPts val="0"/>
              </a:spcAft>
            </a:pPr>
            <a:r>
              <a:rPr lang="en-US" sz="1800"/>
              <a:t>PURPOSE</a:t>
            </a:r>
          </a:p>
          <a:p>
            <a:pPr>
              <a:lnSpc>
                <a:spcPts val="2000"/>
              </a:lnSpc>
            </a:pPr>
            <a:r>
              <a:rPr lang="en-US" sz="1800"/>
              <a:t>	</a:t>
            </a:r>
            <a:r>
              <a:rPr lang="en-US" sz="1800" b="0">
                <a:solidFill>
                  <a:schemeClr val="tx1"/>
                </a:solidFill>
              </a:rPr>
              <a:t>To keep our region a great place to do business, work and live.</a:t>
            </a:r>
          </a:p>
          <a:p>
            <a:pPr>
              <a:lnSpc>
                <a:spcPts val="800"/>
              </a:lnSpc>
            </a:pPr>
            <a:endParaRPr lang="en-US" sz="2000" b="0">
              <a:solidFill>
                <a:schemeClr val="tx1"/>
              </a:solidFill>
            </a:endParaRPr>
          </a:p>
          <a:p>
            <a:pPr>
              <a:lnSpc>
                <a:spcPts val="2000"/>
              </a:lnSpc>
              <a:spcBef>
                <a:spcPts val="0"/>
              </a:spcBef>
              <a:spcAft>
                <a:spcPts val="0"/>
              </a:spcAft>
            </a:pPr>
            <a:r>
              <a:rPr lang="en-US" sz="1800"/>
              <a:t>MISSION</a:t>
            </a:r>
          </a:p>
          <a:p>
            <a:pPr>
              <a:lnSpc>
                <a:spcPts val="2000"/>
              </a:lnSpc>
            </a:pPr>
            <a:r>
              <a:rPr lang="en-US" b="0">
                <a:solidFill>
                  <a:schemeClr val="tx1"/>
                </a:solidFill>
              </a:rPr>
              <a:t>	</a:t>
            </a:r>
            <a:r>
              <a:rPr lang="en-US" sz="1800" b="0">
                <a:solidFill>
                  <a:schemeClr val="tx1"/>
                </a:solidFill>
              </a:rPr>
              <a:t>We elevate the economic and human potential of the Gulf Coast region by fulfilling the diverse needs </a:t>
            </a:r>
            <a:br>
              <a:rPr lang="en-US" sz="1800" b="0">
                <a:solidFill>
                  <a:schemeClr val="tx1"/>
                </a:solidFill>
              </a:rPr>
            </a:br>
            <a:r>
              <a:rPr lang="en-US" sz="1800" b="0">
                <a:solidFill>
                  <a:schemeClr val="tx1"/>
                </a:solidFill>
              </a:rPr>
              <a:t>	of the businesses and individuals we serve.</a:t>
            </a:r>
          </a:p>
          <a:p>
            <a:pPr>
              <a:lnSpc>
                <a:spcPts val="800"/>
              </a:lnSpc>
            </a:pPr>
            <a:endParaRPr lang="en-US" sz="2000" b="0">
              <a:solidFill>
                <a:schemeClr val="tx1"/>
              </a:solidFill>
            </a:endParaRPr>
          </a:p>
          <a:p>
            <a:pPr>
              <a:lnSpc>
                <a:spcPts val="2000"/>
              </a:lnSpc>
              <a:spcBef>
                <a:spcPts val="0"/>
              </a:spcBef>
              <a:spcAft>
                <a:spcPts val="0"/>
              </a:spcAft>
            </a:pPr>
            <a:r>
              <a:rPr lang="en-US" sz="1800"/>
              <a:t>VISION</a:t>
            </a:r>
          </a:p>
          <a:p>
            <a:pPr>
              <a:lnSpc>
                <a:spcPts val="2000"/>
              </a:lnSpc>
            </a:pPr>
            <a:r>
              <a:rPr lang="en-US"/>
              <a:t>	</a:t>
            </a:r>
            <a:r>
              <a:rPr lang="en-US" sz="1800" b="0">
                <a:solidFill>
                  <a:schemeClr val="tx1"/>
                </a:solidFill>
              </a:rPr>
              <a:t>Our region attracts and retains the best employers, affords everyone the dignity of </a:t>
            </a:r>
            <a:br>
              <a:rPr lang="en-US" sz="1800" b="0">
                <a:solidFill>
                  <a:schemeClr val="tx1"/>
                </a:solidFill>
              </a:rPr>
            </a:br>
            <a:r>
              <a:rPr lang="en-US" sz="1800" b="0">
                <a:solidFill>
                  <a:schemeClr val="tx1"/>
                </a:solidFill>
              </a:rPr>
              <a:t>	a job, remains vitally important to the global economy — and all within it are thriving.</a:t>
            </a:r>
          </a:p>
          <a:p>
            <a:pPr>
              <a:lnSpc>
                <a:spcPts val="800"/>
              </a:lnSpc>
            </a:pPr>
            <a:endParaRPr lang="en-US" sz="2000" b="0">
              <a:solidFill>
                <a:schemeClr val="tx1"/>
              </a:solidFill>
            </a:endParaRPr>
          </a:p>
          <a:p>
            <a:pPr marL="0" marR="0" lvl="0" indent="0" algn="l" defTabSz="457200" rtl="0" eaLnBrk="1" fontAlgn="auto" latinLnBrk="0" hangingPunct="1">
              <a:lnSpc>
                <a:spcPts val="800"/>
              </a:lnSpc>
              <a:spcBef>
                <a:spcPts val="0"/>
              </a:spcBef>
              <a:spcAft>
                <a:spcPts val="0"/>
              </a:spcAft>
              <a:buClrTx/>
              <a:buSzTx/>
              <a:buFontTx/>
              <a:buNone/>
              <a:tabLst/>
              <a:defRPr/>
            </a:pPr>
            <a:r>
              <a:rPr lang="en-US" sz="2000"/>
              <a:t>The values that guide our behaviors as we execute our purpose, mission, and vision are:</a:t>
            </a:r>
          </a:p>
          <a:p>
            <a:pPr>
              <a:lnSpc>
                <a:spcPts val="800"/>
              </a:lnSpc>
            </a:pPr>
            <a:endParaRPr lang="en-US" sz="2000" b="0">
              <a:solidFill>
                <a:schemeClr val="tx1"/>
              </a:solidFill>
            </a:endParaRPr>
          </a:p>
          <a:p>
            <a:pPr>
              <a:lnSpc>
                <a:spcPts val="2000"/>
              </a:lnSpc>
              <a:spcBef>
                <a:spcPts val="0"/>
              </a:spcBef>
              <a:spcAft>
                <a:spcPts val="0"/>
              </a:spcAft>
            </a:pPr>
            <a:r>
              <a:rPr lang="en-US" sz="1800"/>
              <a:t>VALUES &amp; BEHAVIORS</a:t>
            </a:r>
          </a:p>
          <a:p>
            <a:pPr>
              <a:lnSpc>
                <a:spcPts val="2000"/>
              </a:lnSpc>
              <a:tabLst>
                <a:tab pos="444500" algn="l"/>
                <a:tab pos="3363913" algn="l"/>
                <a:tab pos="7308850" algn="l"/>
              </a:tabLst>
            </a:pPr>
            <a:r>
              <a:rPr lang="en-US" sz="1800"/>
              <a:t>	</a:t>
            </a:r>
            <a:r>
              <a:rPr lang="en-US" sz="1800" b="0">
                <a:solidFill>
                  <a:schemeClr val="tx1"/>
                </a:solidFill>
              </a:rPr>
              <a:t>We Are Employer-driven	</a:t>
            </a:r>
          </a:p>
          <a:p>
            <a:pPr>
              <a:lnSpc>
                <a:spcPts val="2000"/>
              </a:lnSpc>
              <a:tabLst>
                <a:tab pos="444500" algn="l"/>
                <a:tab pos="3363913" algn="l"/>
                <a:tab pos="7308850" algn="l"/>
              </a:tabLst>
            </a:pPr>
            <a:r>
              <a:rPr lang="en-US" sz="1800" b="0">
                <a:solidFill>
                  <a:schemeClr val="tx1"/>
                </a:solidFill>
              </a:rPr>
              <a:t>	</a:t>
            </a:r>
          </a:p>
          <a:p>
            <a:pPr>
              <a:lnSpc>
                <a:spcPts val="2000"/>
              </a:lnSpc>
              <a:tabLst>
                <a:tab pos="444500" algn="l"/>
                <a:tab pos="3363913" algn="l"/>
                <a:tab pos="7308850" algn="l"/>
              </a:tabLst>
            </a:pPr>
            <a:r>
              <a:rPr lang="en-US" sz="1800" b="0">
                <a:solidFill>
                  <a:schemeClr val="tx1"/>
                </a:solidFill>
              </a:rPr>
              <a:t>	We Care Passionately 	We Take Responsibilities Seriously	We Imagine Possibilities</a:t>
            </a:r>
          </a:p>
          <a:p>
            <a:pPr marL="0" lvl="1" indent="0">
              <a:lnSpc>
                <a:spcPts val="1200"/>
              </a:lnSpc>
              <a:spcAft>
                <a:spcPts val="300"/>
              </a:spcAft>
              <a:buClrTx/>
              <a:buNone/>
              <a:tabLst>
                <a:tab pos="444500" algn="l"/>
                <a:tab pos="3363913" algn="l"/>
                <a:tab pos="7308850" algn="l"/>
              </a:tabLst>
            </a:pPr>
            <a:r>
              <a:rPr lang="en-US" sz="1600"/>
              <a:t>	Advocate for others 	Be accountable	Seek multiple perspectives 		</a:t>
            </a:r>
          </a:p>
          <a:p>
            <a:pPr marL="0" lvl="1" indent="0">
              <a:lnSpc>
                <a:spcPts val="1200"/>
              </a:lnSpc>
              <a:spcAft>
                <a:spcPts val="300"/>
              </a:spcAft>
              <a:buClrTx/>
              <a:buNone/>
              <a:tabLst>
                <a:tab pos="444500" algn="l"/>
                <a:tab pos="3363913" algn="l"/>
                <a:tab pos="7308850" algn="l"/>
              </a:tabLst>
            </a:pPr>
            <a:r>
              <a:rPr lang="en-US" sz="1600"/>
              <a:t>	Inspire hope 	Bring fresh thinking	Follow up and follow through	</a:t>
            </a:r>
          </a:p>
          <a:p>
            <a:pPr marL="0" lvl="1" indent="0">
              <a:lnSpc>
                <a:spcPts val="1200"/>
              </a:lnSpc>
              <a:spcAft>
                <a:spcPts val="300"/>
              </a:spcAft>
              <a:buClrTx/>
              <a:buNone/>
              <a:tabLst>
                <a:tab pos="444500" algn="l"/>
                <a:tab pos="3363913" algn="l"/>
                <a:tab pos="7308850" algn="l"/>
              </a:tabLst>
            </a:pPr>
            <a:r>
              <a:rPr lang="en-US" sz="1600"/>
              <a:t>	Fuel progress	Drive results	Engage one another in making a difference</a:t>
            </a: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162436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We expect these efforts to result in more competitive employers, a better educated workforce, more and better jobs, and higher incomes.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Workforce Solutions helps employers meet their human resource needs and individuals build careers.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We deliver direct service to businesses and people throughout the region. Our system is all about making the labor markets that impact our region work more efficiently for employers and workers. We do this by identifying and filling imbalances or gaps between supply and demand in an effort to keep our region the best place to do business, work and live. Our entire system works to provide employers, individuals, educators, students, and parents with up-to-date and useful information on opportunities for growth, good wages, and future careers.</a:t>
            </a: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2853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Workforce Solutions knows that our region is more than just a point on a map. It is the home of millions of people and the location of thousands of businesses. And the relationship between those two is what keeps our region bustling with activity and rich in promise. When we identify and pursue every opportunity to bring vibrancy to the labor market, we generate more promise and hope. Our region becomes a magnet for amazing businesses and amazing talent. People flock here for jobs and businesses rush for opportunities to grow. We become a place where businesses and people want to plant their roots because they see a bright future here. Abundance follows, and as a result, we become an even more important player in the world economy and all in our region thrive.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This philosophy has produced the following results  over the past year (read bullets)</a:t>
            </a:r>
          </a:p>
        </p:txBody>
      </p:sp>
      <p:sp>
        <p:nvSpPr>
          <p:cNvPr id="4" name="Slide Number Placeholder 3"/>
          <p:cNvSpPr>
            <a:spLocks noGrp="1"/>
          </p:cNvSpPr>
          <p:nvPr>
            <p:ph type="sldNum" sz="quarter" idx="5"/>
          </p:nvPr>
        </p:nvSpPr>
        <p:spPr/>
        <p:txBody>
          <a:bodyPr/>
          <a:lstStyle/>
          <a:p>
            <a:fld id="{8113E642-38DC-844C-B05A-8BDBFAE8648D}" type="slidenum">
              <a:rPr lang="en-US" smtClean="0"/>
              <a:pPr/>
              <a:t>6</a:t>
            </a:fld>
            <a:endParaRPr lang="en-US"/>
          </a:p>
        </p:txBody>
      </p:sp>
    </p:spTree>
    <p:extLst>
      <p:ext uri="{BB962C8B-B14F-4D97-AF65-F5344CB8AC3E}">
        <p14:creationId xmlns:p14="http://schemas.microsoft.com/office/powerpoint/2010/main" val="27481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Workforce Solutions creates this impact by helping employers meet their human resource needs and supporting individuals as they build careers.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We deliver direct service to businesses and people throughout the region.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Our system is all about making the labor markets that impact our region work more efficiently for employers and workers. We do this by identifying and filling imbalances or gaps between supply and demand in an effort to keep our region the best place to do business, work and live.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Our entire system works to provide employers, individuals, educators, students, and parents with up-to-date and useful information on opportunities for growth, good wages, and future careers.</a:t>
            </a:r>
          </a:p>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7</a:t>
            </a:fld>
            <a:endParaRPr lang="en-US"/>
          </a:p>
        </p:txBody>
      </p:sp>
    </p:spTree>
    <p:extLst>
      <p:ext uri="{BB962C8B-B14F-4D97-AF65-F5344CB8AC3E}">
        <p14:creationId xmlns:p14="http://schemas.microsoft.com/office/powerpoint/2010/main" val="171511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We know that individual’s job needs can best be met by meeting employers’ needs for a well-educated and well-trained workforce; therefore, the local workforce system has two principal components: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Our Employer Service division provides information and markets and sells service to employers.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Our Career Offices provide a pathway to an array of information, resources and opportunity for residents of this region.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Workforce Solutions is committed to being employer-driven -- you heard it mentioned when we covered our values.  Employer service is the lead component in the delivery system, with employers as the primary customer.  This is the case because it is the employers that drive the volume, diversity and timing of opportunities we can offer the individuals we serve.</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Though we have two principal service components, our Workforce Solutions system has many interconnected pieces that must work together to deliver our services. The Board procures contractors for the operation of each of the pieces of the Workforce Solutions, which include (read bullets)</a:t>
            </a:r>
          </a:p>
        </p:txBody>
      </p:sp>
      <p:sp>
        <p:nvSpPr>
          <p:cNvPr id="4" name="Slide Number Placeholder 3"/>
          <p:cNvSpPr>
            <a:spLocks noGrp="1"/>
          </p:cNvSpPr>
          <p:nvPr>
            <p:ph type="sldNum" sz="quarter" idx="5"/>
          </p:nvPr>
        </p:nvSpPr>
        <p:spPr/>
        <p:txBody>
          <a:bodyPr/>
          <a:lstStyle/>
          <a:p>
            <a:fld id="{8113E642-38DC-844C-B05A-8BDBFAE8648D}" type="slidenum">
              <a:rPr lang="en-US" smtClean="0"/>
              <a:pPr/>
              <a:t>8</a:t>
            </a:fld>
            <a:endParaRPr lang="en-US"/>
          </a:p>
        </p:txBody>
      </p:sp>
    </p:spTree>
    <p:extLst>
      <p:ext uri="{BB962C8B-B14F-4D97-AF65-F5344CB8AC3E}">
        <p14:creationId xmlns:p14="http://schemas.microsoft.com/office/powerpoint/2010/main" val="306088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3750317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a:solidFill>
                  <a:srgbClr val="6E6E6E"/>
                </a:solidFill>
                <a:effectLst/>
                <a:latin typeface="Arial" panose="020B0604020202020204" pitchFamily="34" charset="0"/>
                <a:ea typeface="+mn-ea"/>
                <a:cs typeface="Arial" panose="020B0604020202020204" pitchFamily="34" charset="0"/>
              </a:rPr>
              <a:t>www.wrksolutions.com</a:t>
            </a:r>
            <a:r>
              <a:rPr lang="en-US" sz="1200" b="0" kern="120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a:solidFill>
                  <a:srgbClr val="777877"/>
                </a:solidFill>
                <a:effectLst/>
                <a:latin typeface="Arial" panose="020B0604020202020204" pitchFamily="34" charset="0"/>
                <a:ea typeface="+mn-ea"/>
                <a:cs typeface="Arial" panose="020B0604020202020204" pitchFamily="34" charset="0"/>
              </a:rPr>
              <a:t>Relay Texas:</a:t>
            </a:r>
            <a:r>
              <a:rPr lang="en-US" sz="750" kern="120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a:solidFill>
                <a:srgbClr val="777877"/>
              </a:solidFill>
              <a:effectLst/>
              <a:latin typeface="Arial" panose="020B0604020202020204" pitchFamily="34" charset="0"/>
              <a:ea typeface="+mn-ea"/>
              <a:cs typeface="Arial" panose="020B0604020202020204" pitchFamily="34" charset="0"/>
            </a:endParaRPr>
          </a:p>
          <a:p>
            <a:endParaRPr lang="en-US" sz="1200" b="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2784764"/>
            <a:ext cx="6400800" cy="1005840"/>
          </a:xfrm>
        </p:spPr>
        <p:txBody>
          <a:bodyPr anchor="ctr"/>
          <a:lstStyle>
            <a:lvl1pPr>
              <a:lnSpc>
                <a:spcPts val="3400"/>
              </a:lnSpc>
              <a:defRPr sz="3000"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481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9"/>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10"/>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 id="2147483690" r:id="rId7"/>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Deborah.duke@wrksolution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wrksolution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9A9719-EC69-415C-BA6C-D79F1E203E88}"/>
              </a:ext>
            </a:extLst>
          </p:cNvPr>
          <p:cNvSpPr txBox="1"/>
          <p:nvPr/>
        </p:nvSpPr>
        <p:spPr>
          <a:xfrm>
            <a:off x="1039906" y="2190852"/>
            <a:ext cx="5693622" cy="1754326"/>
          </a:xfrm>
          <a:prstGeom prst="rect">
            <a:avLst/>
          </a:prstGeom>
          <a:noFill/>
        </p:spPr>
        <p:txBody>
          <a:bodyPr wrap="square">
            <a:spAutoFit/>
          </a:bodyPr>
          <a:lstStyle/>
          <a:p>
            <a:r>
              <a:rPr lang="en-US" sz="3600" b="1" cap="all">
                <a:solidFill>
                  <a:srgbClr val="007BB9"/>
                </a:solidFill>
                <a:latin typeface="Arial" panose="020B0604020202020204" pitchFamily="34" charset="0"/>
                <a:ea typeface="+mj-ea"/>
                <a:cs typeface="Arial" panose="020B0604020202020204" pitchFamily="34" charset="0"/>
              </a:rPr>
              <a:t>Information session</a:t>
            </a:r>
          </a:p>
          <a:p>
            <a:endParaRPr lang="en-US" sz="3600" b="1" cap="all">
              <a:solidFill>
                <a:srgbClr val="007BB9"/>
              </a:solidFill>
              <a:latin typeface="Arial" panose="020B0604020202020204" pitchFamily="34" charset="0"/>
              <a:ea typeface="+mj-ea"/>
              <a:cs typeface="Arial" panose="020B0604020202020204" pitchFamily="34" charset="0"/>
            </a:endParaRPr>
          </a:p>
          <a:p>
            <a:r>
              <a:rPr lang="en-US" sz="3600" b="1" cap="all">
                <a:solidFill>
                  <a:srgbClr val="007BB9"/>
                </a:solidFill>
                <a:latin typeface="Arial" panose="020B0604020202020204" pitchFamily="34" charset="0"/>
                <a:ea typeface="+mj-ea"/>
                <a:cs typeface="Arial" panose="020B0604020202020204" pitchFamily="34" charset="0"/>
              </a:rPr>
              <a:t>January 20, 2022</a:t>
            </a:r>
          </a:p>
        </p:txBody>
      </p:sp>
    </p:spTree>
    <p:extLst>
      <p:ext uri="{BB962C8B-B14F-4D97-AF65-F5344CB8AC3E}">
        <p14:creationId xmlns:p14="http://schemas.microsoft.com/office/powerpoint/2010/main" val="154706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200" y="0"/>
            <a:ext cx="7543800" cy="914400"/>
          </a:xfrm>
        </p:spPr>
        <p:txBody>
          <a:bodyPr/>
          <a:lstStyle/>
          <a:p>
            <a:r>
              <a:rPr lang="en-US"/>
              <a:t>Our Vision for Early Education Quality</a:t>
            </a:r>
          </a:p>
        </p:txBody>
      </p:sp>
      <p:sp>
        <p:nvSpPr>
          <p:cNvPr id="2" name="TextBox 1">
            <a:extLst>
              <a:ext uri="{FF2B5EF4-FFF2-40B4-BE49-F238E27FC236}">
                <a16:creationId xmlns:a16="http://schemas.microsoft.com/office/drawing/2014/main" id="{D45970A0-DA00-4A4C-8EA4-AC3C3B5185A6}"/>
              </a:ext>
            </a:extLst>
          </p:cNvPr>
          <p:cNvSpPr txBox="1"/>
          <p:nvPr/>
        </p:nvSpPr>
        <p:spPr>
          <a:xfrm>
            <a:off x="457200" y="914400"/>
            <a:ext cx="7753739" cy="4557658"/>
          </a:xfrm>
          <a:prstGeom prst="rect">
            <a:avLst/>
          </a:prstGeom>
          <a:noFill/>
        </p:spPr>
        <p:txBody>
          <a:bodyPr wrap="square" rtlCol="0">
            <a:spAutoFit/>
          </a:bodyPr>
          <a:lstStyle/>
          <a:p>
            <a:pPr marR="0">
              <a:spcBef>
                <a:spcPts val="0"/>
              </a:spcBef>
              <a:spcAft>
                <a:spcPts val="0"/>
              </a:spcAft>
            </a:pPr>
            <a:r>
              <a:rPr lang="en-US" sz="2000" b="1">
                <a:effectLst/>
                <a:ea typeface="Calibri" panose="020F0502020204030204" pitchFamily="34" charset="0"/>
                <a:cs typeface="Times New Roman" panose="02020603050405020304" pitchFamily="18" charset="0"/>
              </a:rPr>
              <a:t>Provide a safe and learning environment for children while their parents work or go to school</a:t>
            </a:r>
            <a:endParaRPr lang="en-US" sz="2000" b="1">
              <a:ea typeface="Calibri" panose="020F0502020204030204" pitchFamily="34" charset="0"/>
              <a:cs typeface="Times New Roman" panose="02020603050405020304" pitchFamily="18" charset="0"/>
            </a:endParaRPr>
          </a:p>
          <a:p>
            <a:pPr marR="0">
              <a:spcBef>
                <a:spcPts val="0"/>
              </a:spcBef>
              <a:spcAft>
                <a:spcPts val="0"/>
              </a:spcAft>
            </a:pPr>
            <a:endParaRPr lang="en-US" sz="1800">
              <a:effectLs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2800"/>
              </a:lnSpc>
              <a:spcBef>
                <a:spcPts val="300"/>
              </a:spcBef>
              <a:spcAft>
                <a:spcPts val="600"/>
              </a:spcAft>
              <a:buClrTx/>
              <a:buSzTx/>
              <a:buFontTx/>
              <a:buNone/>
              <a:tabLst/>
              <a:defRPr/>
            </a:pPr>
            <a:r>
              <a:rPr kumimoji="0" lang="en-US" sz="2000" b="1" i="0" u="none" strike="noStrike" kern="1200" cap="none" spc="0" normalizeH="0" baseline="0" noProof="0">
                <a:ln>
                  <a:noFill/>
                </a:ln>
                <a:solidFill>
                  <a:srgbClr val="007BB9"/>
                </a:solidFill>
                <a:effectLst/>
                <a:uLnTx/>
                <a:uFillTx/>
                <a:latin typeface="Arial"/>
                <a:ea typeface="+mn-ea"/>
                <a:cs typeface="Arial"/>
              </a:rPr>
              <a:t>The Workforce System envisions the future of this work as a hybrid of in person and online services possibly operated by two contractors –</a:t>
            </a:r>
          </a:p>
          <a:p>
            <a:pPr marL="344488" lvl="4" indent="-228600">
              <a:lnSpc>
                <a:spcPts val="2800"/>
              </a:lnSpc>
              <a:spcAft>
                <a:spcPts val="600"/>
              </a:spcAft>
              <a:buFont typeface="Arial" panose="020B0604020202020204" pitchFamily="34" charset="0"/>
              <a:buChar char="•"/>
              <a:defRPr/>
            </a:pPr>
            <a:r>
              <a:rPr lang="en-US" sz="2000">
                <a:cs typeface="Times New Roman" panose="02020603050405020304" pitchFamily="18" charset="0"/>
              </a:rPr>
              <a:t>How we do it – Part One/ TRS and other quality support</a:t>
            </a:r>
          </a:p>
          <a:p>
            <a:pPr marL="344488" lvl="4" indent="-228600">
              <a:lnSpc>
                <a:spcPts val="2800"/>
              </a:lnSpc>
              <a:spcAft>
                <a:spcPts val="600"/>
              </a:spcAft>
              <a:buFont typeface="Arial" panose="020B0604020202020204" pitchFamily="34" charset="0"/>
              <a:buChar char="•"/>
              <a:defRPr/>
            </a:pPr>
            <a:r>
              <a:rPr lang="en-US" sz="2000">
                <a:cs typeface="Times New Roman" panose="02020603050405020304" pitchFamily="18" charset="0"/>
              </a:rPr>
              <a:t>How we do it – Part Two/ Community Awareness, Family Support and Training</a:t>
            </a:r>
          </a:p>
          <a:p>
            <a:pPr marL="0" marR="0" lvl="0" indent="0" algn="l" defTabSz="457200" rtl="0" eaLnBrk="1" fontAlgn="auto" latinLnBrk="0" hangingPunct="1">
              <a:lnSpc>
                <a:spcPts val="2800"/>
              </a:lnSpc>
              <a:spcBef>
                <a:spcPts val="300"/>
              </a:spcBef>
              <a:spcAft>
                <a:spcPts val="300"/>
              </a:spcAft>
              <a:buClrTx/>
              <a:buSzTx/>
              <a:buFontTx/>
              <a:buNone/>
              <a:tabLst/>
              <a:defRPr/>
            </a:pPr>
            <a:endParaRPr kumimoji="0" lang="en-US" sz="2400" b="1" i="0" u="none" strike="noStrike" kern="1200" cap="none" spc="0" normalizeH="0" baseline="0" noProof="0">
              <a:ln>
                <a:noFill/>
              </a:ln>
              <a:solidFill>
                <a:srgbClr val="007BB9"/>
              </a:solidFill>
              <a:effectLst/>
              <a:uLnTx/>
              <a:uFillTx/>
              <a:latin typeface="Arial"/>
              <a:ea typeface="+mn-ea"/>
              <a:cs typeface="Arial"/>
            </a:endParaRPr>
          </a:p>
          <a:p>
            <a:pPr marL="0" marR="0" lvl="0" indent="0" algn="l" defTabSz="457200" rtl="0" eaLnBrk="1" fontAlgn="auto" latinLnBrk="0" hangingPunct="1">
              <a:lnSpc>
                <a:spcPts val="2800"/>
              </a:lnSpc>
              <a:spcBef>
                <a:spcPts val="300"/>
              </a:spcBef>
              <a:spcAft>
                <a:spcPts val="300"/>
              </a:spcAft>
              <a:buClrTx/>
              <a:buSzTx/>
              <a:buFontTx/>
              <a:buNone/>
              <a:tabLst/>
              <a:defRPr/>
            </a:pPr>
            <a:endParaRPr kumimoji="0" lang="en-US" sz="2400" b="1" i="0" u="none" strike="noStrike" kern="1200" cap="none" spc="0" normalizeH="0" baseline="0" noProof="0">
              <a:ln>
                <a:noFill/>
              </a:ln>
              <a:solidFill>
                <a:srgbClr val="007BB9"/>
              </a:solidFill>
              <a:effectLst/>
              <a:uLnTx/>
              <a:uFillTx/>
              <a:latin typeface="Arial"/>
              <a:ea typeface="+mn-ea"/>
              <a:cs typeface="Arial"/>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B0DF7EE-3172-47EA-86EE-1F0B772B8352}"/>
              </a:ext>
            </a:extLst>
          </p:cNvPr>
          <p:cNvSpPr txBox="1">
            <a:spLocks/>
          </p:cNvSpPr>
          <p:nvPr/>
        </p:nvSpPr>
        <p:spPr>
          <a:xfrm>
            <a:off x="800100" y="-1572737"/>
            <a:ext cx="7543800" cy="463463"/>
          </a:xfrm>
          <a:prstGeom prst="rect">
            <a:avLst/>
          </a:prstGeom>
        </p:spPr>
        <p:txBody>
          <a:bodyPr vert="horz" lIns="0" tIns="0" rIns="0" bIns="0" rtlCol="0" anchor="ctr" anchorCtr="0">
            <a:noAutofit/>
          </a:bodyPr>
          <a:lst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a:lstStyle>
          <a:p>
            <a:pPr algn="ctr"/>
            <a:br>
              <a:rPr lang="en-US"/>
            </a:br>
            <a:endParaRPr lang="en-US" sz="2000"/>
          </a:p>
        </p:txBody>
      </p:sp>
    </p:spTree>
    <p:extLst>
      <p:ext uri="{BB962C8B-B14F-4D97-AF65-F5344CB8AC3E}">
        <p14:creationId xmlns:p14="http://schemas.microsoft.com/office/powerpoint/2010/main" val="103239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C4BA-307F-4601-B4C7-05AB0CF02D50}"/>
              </a:ext>
            </a:extLst>
          </p:cNvPr>
          <p:cNvSpPr>
            <a:spLocks noGrp="1"/>
          </p:cNvSpPr>
          <p:nvPr>
            <p:ph type="title"/>
          </p:nvPr>
        </p:nvSpPr>
        <p:spPr/>
        <p:txBody>
          <a:bodyPr/>
          <a:lstStyle/>
          <a:p>
            <a:r>
              <a:rPr lang="en-US"/>
              <a:t>How we do it – Part one</a:t>
            </a:r>
            <a:br>
              <a:rPr lang="en-US"/>
            </a:br>
            <a:r>
              <a:rPr lang="en-US" sz="2000"/>
              <a:t>Texas Rising Star and Other Quality Supports</a:t>
            </a:r>
          </a:p>
        </p:txBody>
      </p:sp>
      <p:sp>
        <p:nvSpPr>
          <p:cNvPr id="3" name="Content Placeholder 2">
            <a:extLst>
              <a:ext uri="{FF2B5EF4-FFF2-40B4-BE49-F238E27FC236}">
                <a16:creationId xmlns:a16="http://schemas.microsoft.com/office/drawing/2014/main" id="{4A28094E-AEBC-44A4-AE4D-986139D07EFC}"/>
              </a:ext>
            </a:extLst>
          </p:cNvPr>
          <p:cNvSpPr>
            <a:spLocks noGrp="1"/>
          </p:cNvSpPr>
          <p:nvPr>
            <p:ph idx="1"/>
          </p:nvPr>
        </p:nvSpPr>
        <p:spPr>
          <a:xfrm>
            <a:off x="457200" y="914400"/>
            <a:ext cx="7543800" cy="5486400"/>
          </a:xfrm>
        </p:spPr>
        <p:txBody>
          <a:bodyPr/>
          <a:lstStyle/>
          <a:p>
            <a:r>
              <a:rPr lang="en-US" sz="2000">
                <a:solidFill>
                  <a:schemeClr val="tx1"/>
                </a:solidFill>
              </a:rPr>
              <a:t>The Early Education Quality contractor will work closely with the Gulf Coast Workforce Solutions system, childcare providers, and other community resources to introduce and manage Texas Rising Star (TRS) programs in our area.  </a:t>
            </a:r>
          </a:p>
          <a:p>
            <a:endParaRPr lang="en-US" sz="2000">
              <a:solidFill>
                <a:schemeClr val="tx1"/>
              </a:solidFill>
            </a:endParaRPr>
          </a:p>
          <a:p>
            <a:r>
              <a:rPr lang="en-US" sz="2000">
                <a:solidFill>
                  <a:schemeClr val="tx1"/>
                </a:solidFill>
              </a:rPr>
              <a:t>Our TRS programs involve a commitment to quality childcare and the improvement of early education for children that exceeds the state’s minimum childcare licensing standards in various categories. </a:t>
            </a:r>
          </a:p>
          <a:p>
            <a:r>
              <a:rPr lang="en-US"/>
              <a:t>	</a:t>
            </a:r>
          </a:p>
        </p:txBody>
      </p:sp>
    </p:spTree>
    <p:extLst>
      <p:ext uri="{BB962C8B-B14F-4D97-AF65-F5344CB8AC3E}">
        <p14:creationId xmlns:p14="http://schemas.microsoft.com/office/powerpoint/2010/main" val="58607089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0417-CF9B-447C-BC7B-4E88792B9D67}"/>
              </a:ext>
            </a:extLst>
          </p:cNvPr>
          <p:cNvSpPr>
            <a:spLocks noGrp="1"/>
          </p:cNvSpPr>
          <p:nvPr>
            <p:ph type="title"/>
          </p:nvPr>
        </p:nvSpPr>
        <p:spPr/>
        <p:txBody>
          <a:bodyPr/>
          <a:lstStyle/>
          <a:p>
            <a:r>
              <a:rPr lang="en-US"/>
              <a:t>How we do it – Part One</a:t>
            </a:r>
          </a:p>
        </p:txBody>
      </p:sp>
      <p:sp>
        <p:nvSpPr>
          <p:cNvPr id="3" name="Content Placeholder 2">
            <a:extLst>
              <a:ext uri="{FF2B5EF4-FFF2-40B4-BE49-F238E27FC236}">
                <a16:creationId xmlns:a16="http://schemas.microsoft.com/office/drawing/2014/main" id="{962C6F4D-07FF-4117-B778-B675E4BB78B3}"/>
              </a:ext>
            </a:extLst>
          </p:cNvPr>
          <p:cNvSpPr>
            <a:spLocks noGrp="1"/>
          </p:cNvSpPr>
          <p:nvPr>
            <p:ph idx="1"/>
          </p:nvPr>
        </p:nvSpPr>
        <p:spPr>
          <a:xfrm>
            <a:off x="457200" y="914400"/>
            <a:ext cx="8229600" cy="5486400"/>
          </a:xfrm>
        </p:spPr>
        <p:txBody>
          <a:bodyPr/>
          <a:lstStyle/>
          <a:p>
            <a:pPr>
              <a:lnSpc>
                <a:spcPct val="114000"/>
              </a:lnSpc>
              <a:spcBef>
                <a:spcPts val="0"/>
              </a:spcBef>
              <a:spcAft>
                <a:spcPts val="600"/>
              </a:spcAft>
            </a:pPr>
            <a:r>
              <a:rPr lang="en-US"/>
              <a:t>Training, Development and Planning </a:t>
            </a:r>
          </a:p>
          <a:p>
            <a:pPr lvl="2">
              <a:lnSpc>
                <a:spcPct val="114000"/>
              </a:lnSpc>
            </a:pPr>
            <a:r>
              <a:rPr lang="en-US" sz="1600"/>
              <a:t>Targeted training for TRS providers</a:t>
            </a:r>
          </a:p>
          <a:p>
            <a:pPr lvl="2">
              <a:lnSpc>
                <a:spcPct val="114000"/>
              </a:lnSpc>
            </a:pPr>
            <a:r>
              <a:rPr lang="en-US" sz="1600"/>
              <a:t>Provide opportunity for provider to achieve CDA and AA professional level early childhood education</a:t>
            </a:r>
          </a:p>
          <a:p>
            <a:pPr lvl="2">
              <a:lnSpc>
                <a:spcPct val="114000"/>
              </a:lnSpc>
            </a:pPr>
            <a:r>
              <a:rPr lang="en-US" sz="1600"/>
              <a:t>Staff participation in trainings and certifications</a:t>
            </a:r>
          </a:p>
          <a:p>
            <a:pPr lvl="2">
              <a:lnSpc>
                <a:spcPct val="114000"/>
              </a:lnSpc>
            </a:pPr>
            <a:endParaRPr lang="en-US" sz="1600" b="1"/>
          </a:p>
          <a:p>
            <a:pPr>
              <a:lnSpc>
                <a:spcPct val="114000"/>
              </a:lnSpc>
              <a:spcBef>
                <a:spcPts val="0"/>
              </a:spcBef>
              <a:spcAft>
                <a:spcPts val="600"/>
              </a:spcAft>
            </a:pPr>
            <a:r>
              <a:rPr lang="en-US"/>
              <a:t>Texas Rising Star Outreach and Management </a:t>
            </a:r>
          </a:p>
          <a:p>
            <a:pPr lvl="2">
              <a:lnSpc>
                <a:spcPct val="114000"/>
              </a:lnSpc>
            </a:pPr>
            <a:r>
              <a:rPr lang="en-US" sz="1600"/>
              <a:t>Introduce, manage and enroll area providers into the Workforce Solutions system and TRS</a:t>
            </a:r>
          </a:p>
          <a:p>
            <a:pPr lvl="2">
              <a:lnSpc>
                <a:spcPct val="114000"/>
              </a:lnSpc>
            </a:pPr>
            <a:endParaRPr lang="en-US" sz="1600" b="1"/>
          </a:p>
          <a:p>
            <a:pPr>
              <a:lnSpc>
                <a:spcPct val="114000"/>
              </a:lnSpc>
              <a:spcBef>
                <a:spcPts val="0"/>
              </a:spcBef>
              <a:spcAft>
                <a:spcPts val="600"/>
              </a:spcAft>
            </a:pPr>
            <a:r>
              <a:rPr lang="en-US"/>
              <a:t>Quality and Service Improvement – Focusing On:</a:t>
            </a:r>
          </a:p>
          <a:p>
            <a:pPr lvl="2">
              <a:lnSpc>
                <a:spcPct val="114000"/>
              </a:lnSpc>
            </a:pPr>
            <a:r>
              <a:rPr lang="en-US" sz="1600"/>
              <a:t>School readiness</a:t>
            </a:r>
          </a:p>
          <a:p>
            <a:pPr lvl="2">
              <a:lnSpc>
                <a:spcPct val="114000"/>
              </a:lnSpc>
            </a:pPr>
            <a:r>
              <a:rPr lang="en-US" sz="1600"/>
              <a:t>Provider incentives</a:t>
            </a:r>
          </a:p>
        </p:txBody>
      </p:sp>
    </p:spTree>
    <p:extLst>
      <p:ext uri="{BB962C8B-B14F-4D97-AF65-F5344CB8AC3E}">
        <p14:creationId xmlns:p14="http://schemas.microsoft.com/office/powerpoint/2010/main" val="28317343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ACA3-8A4A-4CAD-A74A-C82F40F2BBD2}"/>
              </a:ext>
            </a:extLst>
          </p:cNvPr>
          <p:cNvSpPr>
            <a:spLocks noGrp="1"/>
          </p:cNvSpPr>
          <p:nvPr>
            <p:ph type="title"/>
          </p:nvPr>
        </p:nvSpPr>
        <p:spPr/>
        <p:txBody>
          <a:bodyPr/>
          <a:lstStyle/>
          <a:p>
            <a:r>
              <a:rPr lang="en-US"/>
              <a:t>How we do it – Part One</a:t>
            </a:r>
          </a:p>
        </p:txBody>
      </p:sp>
      <p:sp>
        <p:nvSpPr>
          <p:cNvPr id="3" name="Content Placeholder 2">
            <a:extLst>
              <a:ext uri="{FF2B5EF4-FFF2-40B4-BE49-F238E27FC236}">
                <a16:creationId xmlns:a16="http://schemas.microsoft.com/office/drawing/2014/main" id="{E53DAA86-9BA9-4870-8C15-648639269B53}"/>
              </a:ext>
            </a:extLst>
          </p:cNvPr>
          <p:cNvSpPr>
            <a:spLocks noGrp="1"/>
          </p:cNvSpPr>
          <p:nvPr>
            <p:ph idx="1"/>
          </p:nvPr>
        </p:nvSpPr>
        <p:spPr>
          <a:xfrm>
            <a:off x="457200" y="914400"/>
            <a:ext cx="8229600" cy="4414603"/>
          </a:xfrm>
        </p:spPr>
        <p:txBody>
          <a:bodyPr/>
          <a:lstStyle/>
          <a:p>
            <a:pPr>
              <a:lnSpc>
                <a:spcPct val="114000"/>
              </a:lnSpc>
              <a:spcBef>
                <a:spcPts val="0"/>
              </a:spcBef>
              <a:spcAft>
                <a:spcPts val="600"/>
              </a:spcAft>
            </a:pPr>
            <a:r>
              <a:rPr lang="en-US"/>
              <a:t>Program Support </a:t>
            </a:r>
          </a:p>
          <a:p>
            <a:pPr marL="344488" lvl="2" indent="-231775">
              <a:lnSpc>
                <a:spcPct val="114000"/>
              </a:lnSpc>
            </a:pPr>
            <a:r>
              <a:rPr lang="en-US" sz="1600"/>
              <a:t>Supports childcare administrators in creating director and staff accounts in Texas Workforce Registry </a:t>
            </a:r>
          </a:p>
          <a:p>
            <a:pPr lvl="2">
              <a:lnSpc>
                <a:spcPct val="114000"/>
              </a:lnSpc>
            </a:pPr>
            <a:endParaRPr lang="en-US" sz="1600" b="1"/>
          </a:p>
          <a:p>
            <a:pPr marL="0" lvl="2" indent="0">
              <a:lnSpc>
                <a:spcPct val="114000"/>
              </a:lnSpc>
              <a:buNone/>
            </a:pPr>
            <a:r>
              <a:rPr lang="en-US" b="1">
                <a:solidFill>
                  <a:schemeClr val="tx2"/>
                </a:solidFill>
              </a:rPr>
              <a:t>Reporting/Measurement/Monitoring </a:t>
            </a:r>
          </a:p>
          <a:p>
            <a:pPr marL="344488" lvl="1" indent="-238125">
              <a:lnSpc>
                <a:spcPct val="114000"/>
              </a:lnSpc>
              <a:spcBef>
                <a:spcPts val="0"/>
              </a:spcBef>
              <a:buClr>
                <a:schemeClr val="tx1"/>
              </a:buClr>
            </a:pPr>
            <a:r>
              <a:rPr lang="en-US" sz="1600"/>
              <a:t>Measuring and reporting on school readiness activities</a:t>
            </a:r>
          </a:p>
          <a:p>
            <a:pPr marL="344488" lvl="1" indent="-238125">
              <a:lnSpc>
                <a:spcPct val="114000"/>
              </a:lnSpc>
              <a:spcBef>
                <a:spcPts val="0"/>
              </a:spcBef>
              <a:buClr>
                <a:schemeClr val="tx1"/>
              </a:buClr>
            </a:pPr>
            <a:r>
              <a:rPr lang="en-US" sz="1600"/>
              <a:t>Reporting progress on childcare quality activities throughout the year</a:t>
            </a:r>
          </a:p>
          <a:p>
            <a:pPr lvl="1"/>
            <a:endParaRPr lang="en-US"/>
          </a:p>
        </p:txBody>
      </p:sp>
    </p:spTree>
    <p:extLst>
      <p:ext uri="{BB962C8B-B14F-4D97-AF65-F5344CB8AC3E}">
        <p14:creationId xmlns:p14="http://schemas.microsoft.com/office/powerpoint/2010/main" val="29701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0BAF-B1C7-4057-97F2-2C769DB666C6}"/>
              </a:ext>
            </a:extLst>
          </p:cNvPr>
          <p:cNvSpPr>
            <a:spLocks noGrp="1"/>
          </p:cNvSpPr>
          <p:nvPr>
            <p:ph type="title"/>
          </p:nvPr>
        </p:nvSpPr>
        <p:spPr>
          <a:xfrm>
            <a:off x="457199" y="0"/>
            <a:ext cx="7543800" cy="914400"/>
          </a:xfrm>
        </p:spPr>
        <p:txBody>
          <a:bodyPr/>
          <a:lstStyle/>
          <a:p>
            <a:r>
              <a:rPr lang="en-US"/>
              <a:t>How we do it – Part Two</a:t>
            </a:r>
            <a:br>
              <a:rPr lang="en-US"/>
            </a:br>
            <a:r>
              <a:rPr lang="en-US" sz="2000"/>
              <a:t>Community Awareness, Family Support and Training</a:t>
            </a:r>
          </a:p>
        </p:txBody>
      </p:sp>
      <p:sp>
        <p:nvSpPr>
          <p:cNvPr id="3" name="Content Placeholder 2">
            <a:extLst>
              <a:ext uri="{FF2B5EF4-FFF2-40B4-BE49-F238E27FC236}">
                <a16:creationId xmlns:a16="http://schemas.microsoft.com/office/drawing/2014/main" id="{B7383472-B02C-4552-A34C-8C3A4D1EE244}"/>
              </a:ext>
            </a:extLst>
          </p:cNvPr>
          <p:cNvSpPr>
            <a:spLocks noGrp="1"/>
          </p:cNvSpPr>
          <p:nvPr>
            <p:ph idx="1"/>
          </p:nvPr>
        </p:nvSpPr>
        <p:spPr>
          <a:xfrm>
            <a:off x="457199" y="914400"/>
            <a:ext cx="7991605" cy="5505061"/>
          </a:xfrm>
        </p:spPr>
        <p:txBody>
          <a:bodyPr/>
          <a:lstStyle/>
          <a:p>
            <a:pPr>
              <a:lnSpc>
                <a:spcPct val="114000"/>
              </a:lnSpc>
              <a:spcBef>
                <a:spcPts val="0"/>
              </a:spcBef>
              <a:spcAft>
                <a:spcPts val="600"/>
              </a:spcAft>
            </a:pPr>
            <a:r>
              <a:rPr lang="en-US"/>
              <a:t>Referral, Consultation, Needs Assessment, Coaching </a:t>
            </a:r>
          </a:p>
          <a:p>
            <a:pPr lvl="2">
              <a:lnSpc>
                <a:spcPct val="114000"/>
              </a:lnSpc>
            </a:pPr>
            <a:r>
              <a:rPr lang="en-US" sz="1600"/>
              <a:t>Provides parents with parent information on early education and childcare, referrals, and consumer education </a:t>
            </a:r>
          </a:p>
          <a:p>
            <a:pPr lvl="2">
              <a:lnSpc>
                <a:spcPct val="114000"/>
              </a:lnSpc>
            </a:pPr>
            <a:r>
              <a:rPr lang="en-US" sz="1600"/>
              <a:t>Work on Pre-K partnerships and Contracted Slots</a:t>
            </a:r>
          </a:p>
          <a:p>
            <a:pPr lvl="2">
              <a:lnSpc>
                <a:spcPct val="114000"/>
              </a:lnSpc>
            </a:pPr>
            <a:endParaRPr lang="en-US" sz="1600"/>
          </a:p>
          <a:p>
            <a:pPr marL="0" lvl="1" indent="-1587">
              <a:lnSpc>
                <a:spcPct val="114000"/>
              </a:lnSpc>
              <a:spcBef>
                <a:spcPts val="0"/>
              </a:spcBef>
              <a:buNone/>
            </a:pPr>
            <a:r>
              <a:rPr lang="en-US" b="1">
                <a:solidFill>
                  <a:schemeClr val="tx2"/>
                </a:solidFill>
              </a:rPr>
              <a:t>Training, Development and Planning </a:t>
            </a:r>
          </a:p>
          <a:p>
            <a:pPr lvl="2">
              <a:lnSpc>
                <a:spcPct val="114000"/>
              </a:lnSpc>
            </a:pPr>
            <a:r>
              <a:rPr lang="en-US" sz="1600"/>
              <a:t>Provide and develop community training to providers when identified or requested by board or sub-recipient</a:t>
            </a:r>
          </a:p>
          <a:p>
            <a:pPr lvl="2">
              <a:lnSpc>
                <a:spcPct val="114000"/>
              </a:lnSpc>
            </a:pPr>
            <a:r>
              <a:rPr lang="en-US" sz="1600"/>
              <a:t>Coordinate and facilitate training for childcare conferences and meetings</a:t>
            </a:r>
          </a:p>
          <a:p>
            <a:pPr lvl="2">
              <a:lnSpc>
                <a:spcPct val="114000"/>
              </a:lnSpc>
            </a:pPr>
            <a:endParaRPr lang="en-US" sz="1600"/>
          </a:p>
          <a:p>
            <a:pPr marL="0" lvl="1" indent="-1587">
              <a:lnSpc>
                <a:spcPct val="114000"/>
              </a:lnSpc>
              <a:spcBef>
                <a:spcPts val="0"/>
              </a:spcBef>
              <a:buNone/>
            </a:pPr>
            <a:r>
              <a:rPr lang="en-US" b="1">
                <a:solidFill>
                  <a:schemeClr val="tx2"/>
                </a:solidFill>
              </a:rPr>
              <a:t>Quality and Service Improvement </a:t>
            </a:r>
          </a:p>
          <a:p>
            <a:pPr lvl="2">
              <a:lnSpc>
                <a:spcPct val="114000"/>
              </a:lnSpc>
            </a:pPr>
            <a:r>
              <a:rPr lang="en-US" sz="1600"/>
              <a:t>Work on providing quality service for children with disabilities</a:t>
            </a:r>
          </a:p>
          <a:p>
            <a:pPr lvl="2">
              <a:lnSpc>
                <a:spcPct val="114000"/>
              </a:lnSpc>
            </a:pPr>
            <a:r>
              <a:rPr lang="en-US" sz="1600"/>
              <a:t>Expand and work on improving infant and toddler care</a:t>
            </a:r>
          </a:p>
          <a:p>
            <a:pPr lvl="2">
              <a:lnSpc>
                <a:spcPct val="114000"/>
              </a:lnSpc>
            </a:pPr>
            <a:r>
              <a:rPr lang="en-US" sz="1600"/>
              <a:t>Work with WFS At-Risk and pre-star providers to become TRS</a:t>
            </a:r>
          </a:p>
        </p:txBody>
      </p:sp>
    </p:spTree>
    <p:extLst>
      <p:ext uri="{BB962C8B-B14F-4D97-AF65-F5344CB8AC3E}">
        <p14:creationId xmlns:p14="http://schemas.microsoft.com/office/powerpoint/2010/main" val="48124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9046-9A5A-4C51-923E-56FC0EECAB9D}"/>
              </a:ext>
            </a:extLst>
          </p:cNvPr>
          <p:cNvSpPr>
            <a:spLocks noGrp="1"/>
          </p:cNvSpPr>
          <p:nvPr>
            <p:ph type="title"/>
          </p:nvPr>
        </p:nvSpPr>
        <p:spPr/>
        <p:txBody>
          <a:bodyPr/>
          <a:lstStyle/>
          <a:p>
            <a:r>
              <a:rPr lang="en-US"/>
              <a:t>How we do it – Part Two</a:t>
            </a:r>
          </a:p>
        </p:txBody>
      </p:sp>
      <p:sp>
        <p:nvSpPr>
          <p:cNvPr id="3" name="Content Placeholder 2">
            <a:extLst>
              <a:ext uri="{FF2B5EF4-FFF2-40B4-BE49-F238E27FC236}">
                <a16:creationId xmlns:a16="http://schemas.microsoft.com/office/drawing/2014/main" id="{881BAA81-B500-43FD-B5CE-D5F39BC0683D}"/>
              </a:ext>
            </a:extLst>
          </p:cNvPr>
          <p:cNvSpPr>
            <a:spLocks noGrp="1"/>
          </p:cNvSpPr>
          <p:nvPr>
            <p:ph idx="1"/>
          </p:nvPr>
        </p:nvSpPr>
        <p:spPr>
          <a:xfrm>
            <a:off x="457200" y="914400"/>
            <a:ext cx="7753739" cy="5909289"/>
          </a:xfrm>
        </p:spPr>
        <p:txBody>
          <a:bodyPr/>
          <a:lstStyle/>
          <a:p>
            <a:pPr marL="0" marR="0" lvl="2" indent="0" algn="l" defTabSz="457200" rtl="0" eaLnBrk="1" fontAlgn="auto" latinLnBrk="0" hangingPunct="1">
              <a:lnSpc>
                <a:spcPct val="114000"/>
              </a:lnSpc>
              <a:spcBef>
                <a:spcPts val="0"/>
              </a:spcBef>
              <a:spcAft>
                <a:spcPts val="600"/>
              </a:spcAft>
              <a:buClrTx/>
              <a:buSzTx/>
              <a:buNone/>
              <a:tabLst/>
              <a:defRPr/>
            </a:pPr>
            <a:r>
              <a:rPr lang="en-US" sz="2000" b="1">
                <a:solidFill>
                  <a:schemeClr val="tx2"/>
                </a:solidFill>
              </a:rPr>
              <a:t>Secures and manages local match funding which increases the availability of early education resources and direct childcare assistance for families in the service region.</a:t>
            </a:r>
          </a:p>
          <a:p>
            <a:pPr>
              <a:lnSpc>
                <a:spcPct val="114000"/>
              </a:lnSpc>
              <a:spcBef>
                <a:spcPts val="0"/>
              </a:spcBef>
              <a:spcAft>
                <a:spcPts val="600"/>
              </a:spcAft>
            </a:pPr>
            <a:endParaRPr lang="en-US"/>
          </a:p>
          <a:p>
            <a:pPr>
              <a:lnSpc>
                <a:spcPct val="114000"/>
              </a:lnSpc>
              <a:spcBef>
                <a:spcPts val="0"/>
              </a:spcBef>
              <a:spcAft>
                <a:spcPts val="600"/>
              </a:spcAft>
            </a:pPr>
            <a:r>
              <a:rPr lang="en-US"/>
              <a:t>Technology </a:t>
            </a:r>
          </a:p>
          <a:p>
            <a:pPr marL="457200" lvl="2" indent="-223838">
              <a:lnSpc>
                <a:spcPct val="114000"/>
              </a:lnSpc>
            </a:pPr>
            <a:r>
              <a:rPr lang="en-US" sz="1600"/>
              <a:t>iPads in the classroom for TRS providers to use when being assessed remotely</a:t>
            </a:r>
          </a:p>
          <a:p>
            <a:pPr marL="457200" lvl="2" indent="-223838">
              <a:lnSpc>
                <a:spcPct val="114000"/>
              </a:lnSpc>
            </a:pPr>
            <a:r>
              <a:rPr lang="en-US" sz="1600"/>
              <a:t>Traditional web-based platforms for training remotely – ZOOM, TEAMS, </a:t>
            </a:r>
            <a:r>
              <a:rPr lang="en-US" sz="1600" err="1"/>
              <a:t>etc</a:t>
            </a:r>
            <a:endParaRPr lang="en-US" sz="1600"/>
          </a:p>
          <a:p>
            <a:pPr marL="457200" lvl="2" indent="-223838">
              <a:lnSpc>
                <a:spcPct val="114000"/>
              </a:lnSpc>
            </a:pPr>
            <a:r>
              <a:rPr lang="en-US" sz="1600"/>
              <a:t>Interested in technology that could help providers and staff perform more efficiently</a:t>
            </a:r>
            <a:endParaRPr lang="en-US"/>
          </a:p>
          <a:p>
            <a:endParaRPr lang="en-US" sz="2000"/>
          </a:p>
          <a:p>
            <a:endParaRPr lang="en-US" sz="2000"/>
          </a:p>
          <a:p>
            <a:endParaRPr lang="en-US"/>
          </a:p>
        </p:txBody>
      </p:sp>
    </p:spTree>
    <p:extLst>
      <p:ext uri="{BB962C8B-B14F-4D97-AF65-F5344CB8AC3E}">
        <p14:creationId xmlns:p14="http://schemas.microsoft.com/office/powerpoint/2010/main" val="209141986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6EA9-8EBF-4FFF-B699-2D71D3C1DA4C}"/>
              </a:ext>
            </a:extLst>
          </p:cNvPr>
          <p:cNvSpPr>
            <a:spLocks noGrp="1"/>
          </p:cNvSpPr>
          <p:nvPr>
            <p:ph type="title"/>
          </p:nvPr>
        </p:nvSpPr>
        <p:spPr>
          <a:ln>
            <a:noFill/>
          </a:ln>
        </p:spPr>
        <p:txBody>
          <a:bodyPr/>
          <a:lstStyle/>
          <a:p>
            <a:r>
              <a:rPr lang="en-US">
                <a:latin typeface="Arial"/>
                <a:cs typeface="Arial"/>
              </a:rPr>
              <a:t>Part of the Franchise</a:t>
            </a:r>
            <a:endParaRPr lang="en-US"/>
          </a:p>
        </p:txBody>
      </p:sp>
      <p:sp>
        <p:nvSpPr>
          <p:cNvPr id="3" name="Content Placeholder 2">
            <a:extLst>
              <a:ext uri="{FF2B5EF4-FFF2-40B4-BE49-F238E27FC236}">
                <a16:creationId xmlns:a16="http://schemas.microsoft.com/office/drawing/2014/main" id="{CBC81597-D7D9-478E-A627-02E69640418E}"/>
              </a:ext>
            </a:extLst>
          </p:cNvPr>
          <p:cNvSpPr>
            <a:spLocks noGrp="1"/>
          </p:cNvSpPr>
          <p:nvPr>
            <p:ph idx="1"/>
          </p:nvPr>
        </p:nvSpPr>
        <p:spPr>
          <a:xfrm>
            <a:off x="457200" y="914400"/>
            <a:ext cx="8229600" cy="5486400"/>
          </a:xfrm>
        </p:spPr>
        <p:txBody>
          <a:bodyPr/>
          <a:lstStyle/>
          <a:p>
            <a:pPr>
              <a:lnSpc>
                <a:spcPct val="114000"/>
              </a:lnSpc>
              <a:spcBef>
                <a:spcPts val="0"/>
              </a:spcBef>
              <a:spcAft>
                <a:spcPts val="600"/>
              </a:spcAft>
            </a:pPr>
            <a:r>
              <a:rPr lang="en-US" sz="2000"/>
              <a:t>Workforce Solutions units and contractors work together in an integrated fashion to deliver high-quality service for our customers and achieve the Board’s results. Each contractor is responsible for ensuring  work that is linked and integrated with other contractors gets carried out efficiently.</a:t>
            </a:r>
          </a:p>
          <a:p>
            <a:pPr>
              <a:lnSpc>
                <a:spcPct val="114000"/>
              </a:lnSpc>
              <a:spcBef>
                <a:spcPts val="0"/>
              </a:spcBef>
              <a:spcAft>
                <a:spcPts val="600"/>
              </a:spcAft>
            </a:pPr>
            <a:endParaRPr lang="en-US" sz="2400"/>
          </a:p>
          <a:p>
            <a:pPr>
              <a:lnSpc>
                <a:spcPct val="114000"/>
              </a:lnSpc>
              <a:spcBef>
                <a:spcPts val="0"/>
              </a:spcBef>
              <a:spcAft>
                <a:spcPts val="600"/>
              </a:spcAft>
            </a:pPr>
            <a:r>
              <a:rPr lang="en-US" sz="2000"/>
              <a:t>Early Education Quality currently works directly with the following WFS teams:</a:t>
            </a:r>
          </a:p>
          <a:p>
            <a:pPr lvl="2">
              <a:lnSpc>
                <a:spcPct val="114000"/>
              </a:lnSpc>
            </a:pPr>
            <a:r>
              <a:rPr lang="en-US" sz="1600"/>
              <a:t>The Financial Aid Payment Office</a:t>
            </a:r>
          </a:p>
          <a:p>
            <a:pPr lvl="2">
              <a:lnSpc>
                <a:spcPct val="114000"/>
              </a:lnSpc>
            </a:pPr>
            <a:r>
              <a:rPr lang="en-US" sz="1600"/>
              <a:t>The Financial Aid Support Center</a:t>
            </a:r>
          </a:p>
          <a:p>
            <a:pPr lvl="2">
              <a:lnSpc>
                <a:spcPct val="114000"/>
              </a:lnSpc>
            </a:pPr>
            <a:r>
              <a:rPr lang="en-US" sz="1600"/>
              <a:t>Adult Education  </a:t>
            </a:r>
          </a:p>
          <a:p>
            <a:pPr lvl="2">
              <a:lnSpc>
                <a:spcPct val="114000"/>
              </a:lnSpc>
            </a:pPr>
            <a:r>
              <a:rPr lang="en-US" sz="1600"/>
              <a:t>Employer Service</a:t>
            </a:r>
          </a:p>
          <a:p>
            <a:endParaRPr lang="en-US"/>
          </a:p>
        </p:txBody>
      </p:sp>
    </p:spTree>
    <p:extLst>
      <p:ext uri="{BB962C8B-B14F-4D97-AF65-F5344CB8AC3E}">
        <p14:creationId xmlns:p14="http://schemas.microsoft.com/office/powerpoint/2010/main" val="235779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200" y="0"/>
            <a:ext cx="7543800" cy="914400"/>
          </a:xfrm>
        </p:spPr>
        <p:txBody>
          <a:bodyPr/>
          <a:lstStyle/>
          <a:p>
            <a:r>
              <a:rPr lang="en-US"/>
              <a:t>How we do it – Part Two</a:t>
            </a:r>
          </a:p>
        </p:txBody>
      </p:sp>
      <p:sp>
        <p:nvSpPr>
          <p:cNvPr id="2" name="TextBox 1">
            <a:extLst>
              <a:ext uri="{FF2B5EF4-FFF2-40B4-BE49-F238E27FC236}">
                <a16:creationId xmlns:a16="http://schemas.microsoft.com/office/drawing/2014/main" id="{589AB3B2-8620-4197-8F12-BEB921550F43}"/>
              </a:ext>
            </a:extLst>
          </p:cNvPr>
          <p:cNvSpPr txBox="1"/>
          <p:nvPr/>
        </p:nvSpPr>
        <p:spPr>
          <a:xfrm>
            <a:off x="457200" y="914400"/>
            <a:ext cx="7962900" cy="5946436"/>
          </a:xfrm>
          <a:prstGeom prst="rect">
            <a:avLst/>
          </a:prstGeom>
          <a:noFill/>
          <a:ln>
            <a:noFill/>
          </a:ln>
        </p:spPr>
        <p:txBody>
          <a:bodyPr wrap="square" lIns="91440" tIns="45720" rIns="91440" bIns="45720" rtlCol="0" anchor="t">
            <a:spAutoFit/>
          </a:bodyPr>
          <a:lstStyle/>
          <a:p>
            <a:pPr marL="0" marR="0">
              <a:spcAft>
                <a:spcPts val="600"/>
              </a:spcAft>
            </a:pPr>
            <a:r>
              <a:rPr lang="en-US" sz="2200" b="1" dirty="0">
                <a:solidFill>
                  <a:srgbClr val="0070C0"/>
                </a:solidFill>
                <a:effectLst/>
                <a:latin typeface="+mj-lt"/>
                <a:ea typeface="Calibri" panose="020F0502020204030204" pitchFamily="34" charset="0"/>
                <a:cs typeface="Times New Roman" panose="02020603050405020304" pitchFamily="18" charset="0"/>
              </a:rPr>
              <a:t>Performance Requirements</a:t>
            </a:r>
          </a:p>
          <a:p>
            <a:pPr marL="398145" marR="0" lvl="0" indent="-285750">
              <a:lnSpc>
                <a:spcPct val="114000"/>
              </a:lnSpc>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Performance and Production Requirements</a:t>
            </a:r>
          </a:p>
          <a:p>
            <a:pPr marL="742950" marR="0" lvl="2" indent="-285750">
              <a:lnSpc>
                <a:spcPct val="114000"/>
              </a:lnSpc>
              <a:spcAft>
                <a:spcPts val="600"/>
              </a:spcAft>
              <a:buFont typeface="Arial" panose="020B0604020202020204" pitchFamily="34" charset="0"/>
              <a:buChar char="•"/>
            </a:pPr>
            <a:r>
              <a:rPr lang="en-US" sz="1600" dirty="0">
                <a:latin typeface="Arial"/>
                <a:cs typeface="Arial"/>
              </a:rPr>
              <a:t>See chart</a:t>
            </a:r>
          </a:p>
          <a:p>
            <a:pPr marL="398145" marR="0" lvl="0" indent="-285750">
              <a:lnSpc>
                <a:spcPct val="114000"/>
              </a:lnSpc>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Operation Process Requirements</a:t>
            </a:r>
          </a:p>
          <a:p>
            <a:pPr marR="0">
              <a:lnSpc>
                <a:spcPct val="114000"/>
              </a:lnSpc>
              <a:spcAft>
                <a:spcPts val="600"/>
              </a:spcAft>
            </a:pPr>
            <a:endParaRPr lang="en-US" dirty="0">
              <a:ea typeface="Calibri" panose="020F0502020204030204" pitchFamily="34" charset="0"/>
              <a:cs typeface="Times New Roman" panose="02020603050405020304" pitchFamily="18" charset="0"/>
            </a:endParaRPr>
          </a:p>
          <a:p>
            <a:pPr marR="0">
              <a:lnSpc>
                <a:spcPct val="114000"/>
              </a:lnSpc>
              <a:spcAft>
                <a:spcPts val="600"/>
              </a:spcAft>
            </a:pPr>
            <a:r>
              <a:rPr lang="en-US" sz="2200" b="1" dirty="0">
                <a:solidFill>
                  <a:srgbClr val="0070C0"/>
                </a:solidFill>
                <a:effectLst/>
                <a:latin typeface="+mj-lt"/>
                <a:ea typeface="Calibri" panose="020F0502020204030204" pitchFamily="34" charset="0"/>
                <a:cs typeface="Times New Roman" panose="02020603050405020304" pitchFamily="18" charset="0"/>
              </a:rPr>
              <a:t>A Look at the Current Data</a:t>
            </a:r>
          </a:p>
          <a:p>
            <a:pPr marL="398145" marR="0" lvl="0" indent="-285750">
              <a:lnSpc>
                <a:spcPct val="114000"/>
              </a:lnSpc>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Staffing/Budget Details</a:t>
            </a:r>
          </a:p>
          <a:p>
            <a:pPr marL="742950" lvl="2" indent="-285750">
              <a:lnSpc>
                <a:spcPct val="114000"/>
              </a:lnSpc>
              <a:spcAft>
                <a:spcPts val="600"/>
              </a:spcAft>
              <a:buFont typeface="Arial" panose="020B0604020202020204" pitchFamily="34" charset="0"/>
              <a:buChar char="•"/>
            </a:pPr>
            <a:r>
              <a:rPr lang="en-US" sz="1600" dirty="0">
                <a:latin typeface="Arial"/>
                <a:cs typeface="Arial"/>
              </a:rPr>
              <a:t>82.5 total direct operations staff (includes 50 mentors/assessors*)</a:t>
            </a:r>
          </a:p>
          <a:p>
            <a:pPr marL="742950" lvl="2" indent="-285750">
              <a:lnSpc>
                <a:spcPct val="114000"/>
              </a:lnSpc>
              <a:spcAft>
                <a:spcPts val="600"/>
              </a:spcAft>
              <a:buFont typeface="Arial" panose="020B0604020202020204" pitchFamily="34" charset="0"/>
              <a:buChar char="•"/>
            </a:pPr>
            <a:r>
              <a:rPr lang="en-US" sz="1600" dirty="0">
                <a:latin typeface="Arial"/>
                <a:cs typeface="Arial"/>
              </a:rPr>
              <a:t>7,750,000 Total contractor budget FY22  (operation costs)</a:t>
            </a:r>
          </a:p>
          <a:p>
            <a:pPr marL="742950" lvl="2" indent="-285750">
              <a:lnSpc>
                <a:spcPct val="114000"/>
              </a:lnSpc>
              <a:spcAft>
                <a:spcPts val="600"/>
              </a:spcAft>
              <a:buFont typeface="Arial" panose="020B0604020202020204" pitchFamily="34" charset="0"/>
              <a:buChar char="•"/>
            </a:pPr>
            <a:r>
              <a:rPr lang="en-US" sz="1600" dirty="0">
                <a:latin typeface="Arial"/>
                <a:cs typeface="Arial"/>
              </a:rPr>
              <a:t>$12,000,000 Total budget includes supportive services and contractor costs</a:t>
            </a:r>
          </a:p>
          <a:p>
            <a:pPr marL="742950" lvl="2" indent="-285750">
              <a:lnSpc>
                <a:spcPct val="114000"/>
              </a:lnSpc>
              <a:spcAft>
                <a:spcPts val="600"/>
              </a:spcAft>
              <a:buFont typeface="Arial" panose="020B0604020202020204" pitchFamily="34" charset="0"/>
              <a:buChar char="•"/>
            </a:pPr>
            <a:r>
              <a:rPr lang="en-US" sz="1600" dirty="0">
                <a:latin typeface="Arial"/>
                <a:cs typeface="Arial"/>
              </a:rPr>
              <a:t>12.6% ($974,949 for administrative costs)</a:t>
            </a:r>
          </a:p>
          <a:p>
            <a:pPr marL="457200" lvl="2" indent="-344170">
              <a:lnSpc>
                <a:spcPct val="114000"/>
              </a:lnSpc>
              <a:spcAft>
                <a:spcPts val="600"/>
              </a:spcAft>
              <a:buFont typeface="Arial" panose="020B0604020202020204" pitchFamily="34" charset="0"/>
              <a:buChar char="•"/>
            </a:pPr>
            <a:r>
              <a:rPr lang="en-US" dirty="0">
                <a:latin typeface="Arial"/>
                <a:cs typeface="Arial"/>
              </a:rPr>
              <a:t>565 TRS 2-4 Centers </a:t>
            </a:r>
          </a:p>
          <a:p>
            <a:pPr marL="457200" lvl="2" indent="-344170">
              <a:lnSpc>
                <a:spcPct val="114000"/>
              </a:lnSpc>
              <a:spcAft>
                <a:spcPts val="600"/>
              </a:spcAft>
              <a:buFont typeface="Arial" panose="020B0604020202020204" pitchFamily="34" charset="0"/>
              <a:buChar char="•"/>
            </a:pPr>
            <a:r>
              <a:rPr lang="en-US" dirty="0">
                <a:latin typeface="Arial"/>
                <a:cs typeface="Arial"/>
              </a:rPr>
              <a:t>137 pre-certification status</a:t>
            </a:r>
          </a:p>
          <a:p>
            <a:pPr marL="342900" marR="0" lvl="0" indent="-342900">
              <a:spcBef>
                <a:spcPts val="0"/>
              </a:spcBef>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85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5A5C-1D26-4E8F-AC65-201307FE9FD0}"/>
              </a:ext>
            </a:extLst>
          </p:cNvPr>
          <p:cNvSpPr>
            <a:spLocks noGrp="1"/>
          </p:cNvSpPr>
          <p:nvPr>
            <p:ph type="title"/>
          </p:nvPr>
        </p:nvSpPr>
        <p:spPr>
          <a:xfrm>
            <a:off x="517161" y="-1484026"/>
            <a:ext cx="7543800" cy="914400"/>
          </a:xfrm>
        </p:spPr>
        <p:txBody>
          <a:bodyPr/>
          <a:lstStyle/>
          <a:p>
            <a:endParaRPr lang="en-US"/>
          </a:p>
        </p:txBody>
      </p:sp>
      <p:pic>
        <p:nvPicPr>
          <p:cNvPr id="7" name="Content Placeholder 18">
            <a:extLst>
              <a:ext uri="{FF2B5EF4-FFF2-40B4-BE49-F238E27FC236}">
                <a16:creationId xmlns:a16="http://schemas.microsoft.com/office/drawing/2014/main" id="{7C428FCC-ECB9-4ABB-805C-FF39F9A3BA88}"/>
              </a:ext>
            </a:extLst>
          </p:cNvPr>
          <p:cNvPicPr>
            <a:picLocks noGrp="1" noChangeAspect="1"/>
          </p:cNvPicPr>
          <p:nvPr>
            <p:ph idx="1"/>
          </p:nvPr>
        </p:nvPicPr>
        <p:blipFill>
          <a:blip r:embed="rId2"/>
          <a:stretch>
            <a:fillRect/>
          </a:stretch>
        </p:blipFill>
        <p:spPr>
          <a:xfrm>
            <a:off x="119921" y="149902"/>
            <a:ext cx="7941040" cy="6595672"/>
          </a:xfrm>
          <a:prstGeom prst="rect">
            <a:avLst/>
          </a:prstGeom>
        </p:spPr>
      </p:pic>
    </p:spTree>
    <p:extLst>
      <p:ext uri="{BB962C8B-B14F-4D97-AF65-F5344CB8AC3E}">
        <p14:creationId xmlns:p14="http://schemas.microsoft.com/office/powerpoint/2010/main" val="130413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a:xfrm>
            <a:off x="685799" y="1975935"/>
            <a:ext cx="6973958" cy="2743200"/>
          </a:xfrm>
        </p:spPr>
        <p:txBody>
          <a:bodyPr/>
          <a:lstStyle/>
          <a:p>
            <a:r>
              <a:rPr lang="en-US"/>
              <a:t>Questions</a:t>
            </a:r>
          </a:p>
        </p:txBody>
      </p:sp>
    </p:spTree>
    <p:extLst>
      <p:ext uri="{BB962C8B-B14F-4D97-AF65-F5344CB8AC3E}">
        <p14:creationId xmlns:p14="http://schemas.microsoft.com/office/powerpoint/2010/main" val="48942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a:xfrm>
            <a:off x="464233" y="967563"/>
            <a:ext cx="6348944" cy="2615609"/>
          </a:xfrm>
        </p:spPr>
        <p:txBody>
          <a:bodyPr/>
          <a:lstStyle/>
          <a:p>
            <a:br>
              <a:rPr lang="en-US"/>
            </a:br>
            <a:br>
              <a:rPr lang="en-US"/>
            </a:br>
            <a:r>
              <a:rPr lang="en-US"/>
              <a:t>Early Education Quality</a:t>
            </a:r>
          </a:p>
        </p:txBody>
      </p:sp>
    </p:spTree>
    <p:extLst>
      <p:ext uri="{BB962C8B-B14F-4D97-AF65-F5344CB8AC3E}">
        <p14:creationId xmlns:p14="http://schemas.microsoft.com/office/powerpoint/2010/main" val="166778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a:t>What’s Next</a:t>
            </a:r>
          </a:p>
        </p:txBody>
      </p:sp>
    </p:spTree>
    <p:extLst>
      <p:ext uri="{BB962C8B-B14F-4D97-AF65-F5344CB8AC3E}">
        <p14:creationId xmlns:p14="http://schemas.microsoft.com/office/powerpoint/2010/main" val="376949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normAutofit/>
          </a:bodyPr>
          <a:lstStyle/>
          <a:p>
            <a:r>
              <a:rPr lang="en-US"/>
              <a:t>Workforce Solutions</a:t>
            </a:r>
            <a:endParaRPr lang="en-US">
              <a:solidFill>
                <a:schemeClr val="tx1"/>
              </a:solidFill>
            </a:endParaRP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200" y="914400"/>
            <a:ext cx="8229600" cy="5486400"/>
          </a:xfrm>
        </p:spPr>
        <p:txBody>
          <a:bodyPr>
            <a:normAutofit/>
          </a:bodyPr>
          <a:lstStyle/>
          <a:p>
            <a:pPr marL="0" marR="0" indent="0">
              <a:spcBef>
                <a:spcPts val="0"/>
              </a:spcBef>
              <a:spcAft>
                <a:spcPts val="0"/>
              </a:spcAft>
              <a:buNone/>
            </a:pPr>
            <a:r>
              <a:rPr lang="en-US" sz="2400">
                <a:solidFill>
                  <a:srgbClr val="0070C0"/>
                </a:solidFill>
                <a:effectLst/>
                <a:latin typeface="+mj-lt"/>
                <a:ea typeface="Calibri" panose="020F0502020204030204" pitchFamily="34" charset="0"/>
                <a:cs typeface="Times New Roman" panose="02020603050405020304" pitchFamily="18" charset="0"/>
              </a:rPr>
              <a:t>Contracting With Us</a:t>
            </a:r>
          </a:p>
          <a:p>
            <a:pPr marL="0" marR="0" indent="0">
              <a:spcBef>
                <a:spcPts val="0"/>
              </a:spcBef>
              <a:spcAft>
                <a:spcPts val="0"/>
              </a:spcAft>
              <a:buNone/>
            </a:pPr>
            <a:endParaRPr lang="en-US" sz="2400">
              <a:solidFill>
                <a:srgbClr val="0070C0"/>
              </a:solidFill>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chemeClr val="tx1"/>
                </a:solidFill>
                <a:latin typeface="+mn-lt"/>
                <a:ea typeface="Calibri" panose="020F0502020204030204" pitchFamily="34" charset="0"/>
                <a:cs typeface="Times New Roman" panose="02020603050405020304" pitchFamily="18" charset="0"/>
              </a:rPr>
              <a:t>An RFP will be extended in the coming weeks. </a:t>
            </a:r>
          </a:p>
          <a:p>
            <a:pPr marL="0" marR="0" lvl="0" indent="0">
              <a:spcBef>
                <a:spcPts val="0"/>
              </a:spcBef>
              <a:spcAft>
                <a:spcPts val="0"/>
              </a:spcAft>
              <a:buNone/>
            </a:pPr>
            <a:endParaRPr lang="en-US" sz="1800">
              <a:solidFill>
                <a:schemeClr val="tx1"/>
              </a:solidFill>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chemeClr val="tx1"/>
                </a:solidFill>
                <a:latin typeface="+mn-lt"/>
                <a:ea typeface="Calibri" panose="020F0502020204030204" pitchFamily="34" charset="0"/>
                <a:cs typeface="Times New Roman" panose="02020603050405020304" pitchFamily="18" charset="0"/>
              </a:rPr>
              <a:t>If your contact information changes, please reach out to Deborah Duke (</a:t>
            </a:r>
            <a:r>
              <a:rPr lang="en-US" sz="1800">
                <a:solidFill>
                  <a:schemeClr val="tx1"/>
                </a:solidFill>
                <a:latin typeface="+mn-lt"/>
                <a:ea typeface="Calibri" panose="020F0502020204030204" pitchFamily="34" charset="0"/>
                <a:cs typeface="Times New Roman" panose="02020603050405020304" pitchFamily="18" charset="0"/>
                <a:hlinkClick r:id="rId3"/>
              </a:rPr>
              <a:t>Deborah.duke@wrksolutions.com</a:t>
            </a:r>
            <a:r>
              <a:rPr lang="en-US" sz="1800">
                <a:solidFill>
                  <a:schemeClr val="tx1"/>
                </a:solidFill>
                <a:latin typeface="+mn-lt"/>
                <a:ea typeface="Calibri" panose="020F0502020204030204" pitchFamily="34" charset="0"/>
                <a:cs typeface="Times New Roman" panose="02020603050405020304" pitchFamily="18" charset="0"/>
              </a:rPr>
              <a:t>) to share updates.</a:t>
            </a:r>
          </a:p>
          <a:p>
            <a:pPr marL="0" marR="0" lvl="0" indent="0">
              <a:spcBef>
                <a:spcPts val="0"/>
              </a:spcBef>
              <a:spcAft>
                <a:spcPts val="0"/>
              </a:spcAft>
              <a:buNone/>
            </a:pPr>
            <a:endParaRPr lang="en-US" sz="1800">
              <a:solidFill>
                <a:schemeClr val="tx1"/>
              </a:solidFill>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chemeClr val="tx1"/>
                </a:solidFill>
                <a:latin typeface="+mn-lt"/>
                <a:ea typeface="Calibri" panose="020F0502020204030204" pitchFamily="34" charset="0"/>
                <a:cs typeface="Times New Roman" panose="02020603050405020304" pitchFamily="18" charset="0"/>
              </a:rPr>
              <a:t>For more information about Workforce Solutions, visit </a:t>
            </a:r>
            <a:r>
              <a:rPr lang="en-US" sz="1800">
                <a:solidFill>
                  <a:schemeClr val="tx1"/>
                </a:solidFill>
                <a:latin typeface="+mn-lt"/>
                <a:ea typeface="Calibri" panose="020F0502020204030204" pitchFamily="34" charset="0"/>
                <a:cs typeface="Times New Roman" panose="02020603050405020304" pitchFamily="18" charset="0"/>
                <a:hlinkClick r:id="rId4"/>
              </a:rPr>
              <a:t>www.wrksolutions.com</a:t>
            </a:r>
            <a:r>
              <a:rPr lang="en-US" sz="1800">
                <a:solidFill>
                  <a:schemeClr val="tx1"/>
                </a:solidFill>
                <a:latin typeface="+mn-lt"/>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buNone/>
            </a:pPr>
            <a:endParaRPr lang="en-US"/>
          </a:p>
        </p:txBody>
      </p:sp>
    </p:spTree>
    <p:extLst>
      <p:ext uri="{BB962C8B-B14F-4D97-AF65-F5344CB8AC3E}">
        <p14:creationId xmlns:p14="http://schemas.microsoft.com/office/powerpoint/2010/main" val="298562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normAutofit/>
          </a:bodyPr>
          <a:lstStyle/>
          <a:p>
            <a:r>
              <a:rPr lang="en-US"/>
              <a:t>Workforce Solutions</a:t>
            </a:r>
            <a:endParaRPr lang="en-US">
              <a:solidFill>
                <a:schemeClr val="tx1"/>
              </a:solidFill>
            </a:endParaRP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200" y="933061"/>
            <a:ext cx="8229600" cy="5486400"/>
          </a:xfrm>
        </p:spPr>
        <p:txBody>
          <a:bodyPr>
            <a:normAutofit/>
          </a:bodyPr>
          <a:lstStyle/>
          <a:p>
            <a:pPr marL="0" marR="0" lvl="0" indent="0" algn="l" defTabSz="457200" rtl="0" eaLnBrk="1" fontAlgn="auto" latinLnBrk="0" hangingPunct="1">
              <a:lnSpc>
                <a:spcPct val="114000"/>
              </a:lnSpc>
              <a:spcBef>
                <a:spcPts val="0"/>
              </a:spcBef>
              <a:spcAft>
                <a:spcPts val="900"/>
              </a:spcAft>
              <a:buClrTx/>
              <a:buSzTx/>
              <a:buFont typeface="Arial"/>
              <a:buNone/>
              <a:tabLst/>
              <a:defRPr/>
            </a:pPr>
            <a:r>
              <a:rPr lang="en-US" sz="1800" cap="all">
                <a:solidFill>
                  <a:srgbClr val="007BB9"/>
                </a:solidFill>
                <a:latin typeface="Arial" panose="020B0604020202020204" pitchFamily="34" charset="0"/>
                <a:cs typeface="Arial" panose="020B0604020202020204" pitchFamily="34" charset="0"/>
              </a:rPr>
              <a:t>ABOUT US</a:t>
            </a:r>
            <a:r>
              <a:rPr kumimoji="0" lang="en-US" sz="1800" b="1" i="0" u="none" strike="noStrike" kern="1200" cap="all" spc="0" normalizeH="0" baseline="0" noProof="0">
                <a:ln>
                  <a:noFill/>
                </a:ln>
                <a:solidFill>
                  <a:srgbClr val="007BB9"/>
                </a:solidFill>
                <a:effectLst/>
                <a:uLnTx/>
                <a:uFillTx/>
                <a:latin typeface="Arial" panose="020B0604020202020204" pitchFamily="34" charset="0"/>
                <a:ea typeface="+mn-ea"/>
                <a:cs typeface="Arial" panose="020B0604020202020204" pitchFamily="34" charset="0"/>
              </a:rPr>
              <a:t>: </a:t>
            </a:r>
            <a:endParaRPr lang="en-US" sz="1400">
              <a:solidFill>
                <a:schemeClr val="tx1"/>
              </a:solidFill>
            </a:endParaRP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Gulf Coast Workforce Board – Workforce Solutions is the public workforce system serving the 13-county Gulf Coast region </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We elevate the economic and human potential of the Gulf Coast region by fulfilling the diverse needs of the employers and individuals we serve  </a:t>
            </a:r>
          </a:p>
          <a:p>
            <a:pPr marL="0" indent="0">
              <a:lnSpc>
                <a:spcPct val="114000"/>
              </a:lnSpc>
              <a:spcBef>
                <a:spcPts val="0"/>
              </a:spcBef>
              <a:spcAft>
                <a:spcPts val="900"/>
              </a:spcAft>
              <a:buNone/>
            </a:pPr>
            <a:endParaRPr lang="en-US" sz="1800" cap="all">
              <a:latin typeface="Arial" panose="020B0604020202020204" pitchFamily="34" charset="0"/>
              <a:ea typeface="+mj-ea"/>
              <a:cs typeface="Arial" panose="020B0604020202020204" pitchFamily="34" charset="0"/>
            </a:endParaRPr>
          </a:p>
          <a:p>
            <a:pPr marL="0" indent="0">
              <a:lnSpc>
                <a:spcPct val="114000"/>
              </a:lnSpc>
              <a:spcBef>
                <a:spcPts val="0"/>
              </a:spcBef>
              <a:spcAft>
                <a:spcPts val="900"/>
              </a:spcAft>
              <a:buNone/>
            </a:pPr>
            <a:r>
              <a:rPr lang="en-US" sz="1800" cap="all">
                <a:latin typeface="Arial" panose="020B0604020202020204" pitchFamily="34" charset="0"/>
                <a:ea typeface="+mj-ea"/>
                <a:cs typeface="Arial" panose="020B0604020202020204" pitchFamily="34" charset="0"/>
              </a:rPr>
              <a:t>What we can do: </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List and fill open jobs, including HR consulting</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Offer career advice and job placement assistance</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Support individuals with their education and training needs</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Provide work-based learning opportunities</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Support families with early education financial aid</a:t>
            </a:r>
          </a:p>
          <a:p>
            <a:pPr marL="285750" indent="-173038">
              <a:lnSpc>
                <a:spcPct val="114000"/>
              </a:lnSpc>
              <a:spcBef>
                <a:spcPts val="0"/>
              </a:spcBef>
              <a:spcAft>
                <a:spcPts val="900"/>
              </a:spcAft>
              <a:buFont typeface="Arial" panose="020B0604020202020204" pitchFamily="34" charset="0"/>
              <a:buChar char="•"/>
            </a:pPr>
            <a:r>
              <a:rPr lang="en-US" sz="1600" b="0">
                <a:solidFill>
                  <a:schemeClr val="tx1"/>
                </a:solidFill>
              </a:rPr>
              <a:t>Assist individuals with disabilities with education and job opportunities</a:t>
            </a:r>
            <a:endParaRPr lang="en-US"/>
          </a:p>
          <a:p>
            <a:pPr marL="342900" indent="-342900">
              <a:buFont typeface="Arial" panose="020B0604020202020204" pitchFamily="34" charset="0"/>
              <a:buChar char="•"/>
            </a:pPr>
            <a:endParaRPr lang="en-US"/>
          </a:p>
          <a:p>
            <a:pPr indent="0">
              <a:buNone/>
            </a:pPr>
            <a:endParaRPr lang="en-US"/>
          </a:p>
        </p:txBody>
      </p:sp>
      <p:pic>
        <p:nvPicPr>
          <p:cNvPr id="3" name="Picture 2">
            <a:extLst>
              <a:ext uri="{FF2B5EF4-FFF2-40B4-BE49-F238E27FC236}">
                <a16:creationId xmlns:a16="http://schemas.microsoft.com/office/drawing/2014/main" id="{C1FBBD72-66E2-49C0-914B-767460463D9E}"/>
              </a:ext>
            </a:extLst>
          </p:cNvPr>
          <p:cNvPicPr>
            <a:picLocks noChangeAspect="1"/>
          </p:cNvPicPr>
          <p:nvPr/>
        </p:nvPicPr>
        <p:blipFill>
          <a:blip r:embed="rId3"/>
          <a:stretch>
            <a:fillRect/>
          </a:stretch>
        </p:blipFill>
        <p:spPr>
          <a:xfrm>
            <a:off x="6609390" y="2749417"/>
            <a:ext cx="2534610" cy="2705100"/>
          </a:xfrm>
          <a:prstGeom prst="rect">
            <a:avLst/>
          </a:prstGeom>
        </p:spPr>
      </p:pic>
    </p:spTree>
    <p:extLst>
      <p:ext uri="{BB962C8B-B14F-4D97-AF65-F5344CB8AC3E}">
        <p14:creationId xmlns:p14="http://schemas.microsoft.com/office/powerpoint/2010/main" val="134412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lstStyle/>
          <a:p>
            <a:r>
              <a:rPr lang="en-US"/>
              <a:t>Workforce Solutions</a:t>
            </a: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201" y="905069"/>
            <a:ext cx="8229600" cy="5486400"/>
          </a:xfrm>
        </p:spPr>
        <p:txBody>
          <a:bodyPr/>
          <a:lstStyle/>
          <a:p>
            <a:pPr>
              <a:lnSpc>
                <a:spcPct val="114000"/>
              </a:lnSpc>
              <a:spcBef>
                <a:spcPts val="0"/>
              </a:spcBef>
              <a:spcAft>
                <a:spcPts val="0"/>
              </a:spcAft>
            </a:pPr>
            <a:r>
              <a:rPr lang="en-US" sz="1800" cap="all">
                <a:solidFill>
                  <a:srgbClr val="007BB9"/>
                </a:solidFill>
                <a:latin typeface="Arial" panose="020B0604020202020204" pitchFamily="34" charset="0"/>
                <a:cs typeface="Arial" panose="020B0604020202020204" pitchFamily="34" charset="0"/>
              </a:rPr>
              <a:t>PURPOSE</a:t>
            </a:r>
          </a:p>
          <a:p>
            <a:pPr>
              <a:lnSpc>
                <a:spcPct val="114000"/>
              </a:lnSpc>
              <a:spcBef>
                <a:spcPts val="0"/>
              </a:spcBef>
              <a:spcAft>
                <a:spcPts val="0"/>
              </a:spcAft>
            </a:pPr>
            <a:r>
              <a:rPr lang="en-US" sz="1350"/>
              <a:t>	</a:t>
            </a:r>
            <a:r>
              <a:rPr lang="en-US" sz="1800" b="0">
                <a:solidFill>
                  <a:schemeClr val="tx1"/>
                </a:solidFill>
              </a:rPr>
              <a:t>To keep our region a great place to do business, work and live.</a:t>
            </a:r>
          </a:p>
          <a:p>
            <a:pPr>
              <a:lnSpc>
                <a:spcPct val="114000"/>
              </a:lnSpc>
              <a:spcBef>
                <a:spcPts val="0"/>
              </a:spcBef>
              <a:spcAft>
                <a:spcPts val="0"/>
              </a:spcAft>
            </a:pPr>
            <a:endParaRPr lang="en-US" sz="1600"/>
          </a:p>
          <a:p>
            <a:pPr>
              <a:lnSpc>
                <a:spcPct val="114000"/>
              </a:lnSpc>
              <a:spcBef>
                <a:spcPts val="0"/>
              </a:spcBef>
              <a:spcAft>
                <a:spcPts val="0"/>
              </a:spcAft>
            </a:pPr>
            <a:r>
              <a:rPr lang="en-US" sz="1800" cap="all">
                <a:solidFill>
                  <a:srgbClr val="007BB9"/>
                </a:solidFill>
                <a:latin typeface="Arial" panose="020B0604020202020204" pitchFamily="34" charset="0"/>
                <a:cs typeface="Arial" panose="020B0604020202020204" pitchFamily="34" charset="0"/>
              </a:rPr>
              <a:t>MISSION</a:t>
            </a:r>
          </a:p>
          <a:p>
            <a:pPr marL="457200">
              <a:lnSpc>
                <a:spcPct val="114000"/>
              </a:lnSpc>
              <a:spcBef>
                <a:spcPts val="0"/>
              </a:spcBef>
              <a:spcAft>
                <a:spcPts val="0"/>
              </a:spcAft>
              <a:tabLst>
                <a:tab pos="457200" algn="l"/>
              </a:tabLst>
            </a:pPr>
            <a:r>
              <a:rPr lang="en-US" sz="1800" b="0">
                <a:solidFill>
                  <a:schemeClr val="tx1"/>
                </a:solidFill>
              </a:rPr>
              <a:t>We elevate the economic and human potential of the Gulf Coast region by fulfilling the diverse needs of the businesses and individuals we serve.</a:t>
            </a:r>
          </a:p>
          <a:p>
            <a:pPr>
              <a:lnSpc>
                <a:spcPct val="114000"/>
              </a:lnSpc>
              <a:spcBef>
                <a:spcPts val="0"/>
              </a:spcBef>
              <a:spcAft>
                <a:spcPts val="0"/>
              </a:spcAft>
            </a:pPr>
            <a:endParaRPr lang="en-US" sz="1600"/>
          </a:p>
          <a:p>
            <a:pPr>
              <a:lnSpc>
                <a:spcPct val="114000"/>
              </a:lnSpc>
              <a:spcBef>
                <a:spcPts val="0"/>
              </a:spcBef>
              <a:spcAft>
                <a:spcPts val="0"/>
              </a:spcAft>
            </a:pPr>
            <a:r>
              <a:rPr lang="en-US" sz="1800" cap="all">
                <a:solidFill>
                  <a:srgbClr val="007BB9"/>
                </a:solidFill>
                <a:latin typeface="Arial" panose="020B0604020202020204" pitchFamily="34" charset="0"/>
                <a:cs typeface="Arial" panose="020B0604020202020204" pitchFamily="34" charset="0"/>
              </a:rPr>
              <a:t>VISION</a:t>
            </a:r>
          </a:p>
          <a:p>
            <a:pPr marL="457200" indent="-60325">
              <a:lnSpc>
                <a:spcPct val="114000"/>
              </a:lnSpc>
              <a:spcBef>
                <a:spcPts val="0"/>
              </a:spcBef>
              <a:spcAft>
                <a:spcPts val="0"/>
              </a:spcAft>
            </a:pPr>
            <a:r>
              <a:rPr lang="en-US"/>
              <a:t>	</a:t>
            </a:r>
            <a:r>
              <a:rPr lang="en-US" sz="1800" b="0">
                <a:solidFill>
                  <a:schemeClr val="tx1"/>
                </a:solidFill>
              </a:rPr>
              <a:t>Our region attracts and retains the best employers, affords everyone the dignity of a job, remains vitally important to the global economy — and all within it are thriving.</a:t>
            </a:r>
          </a:p>
          <a:p>
            <a:pPr>
              <a:lnSpc>
                <a:spcPct val="114000"/>
              </a:lnSpc>
              <a:spcBef>
                <a:spcPts val="0"/>
              </a:spcBef>
              <a:spcAft>
                <a:spcPts val="0"/>
              </a:spcAft>
            </a:pPr>
            <a:endParaRPr lang="en-US" sz="1600"/>
          </a:p>
          <a:p>
            <a:pPr>
              <a:lnSpc>
                <a:spcPct val="114000"/>
              </a:lnSpc>
              <a:spcBef>
                <a:spcPts val="0"/>
              </a:spcBef>
              <a:spcAft>
                <a:spcPts val="0"/>
              </a:spcAft>
            </a:pPr>
            <a:r>
              <a:rPr lang="en-US" sz="1800" cap="all">
                <a:solidFill>
                  <a:srgbClr val="007BB9"/>
                </a:solidFill>
                <a:latin typeface="Arial" panose="020B0604020202020204" pitchFamily="34" charset="0"/>
                <a:cs typeface="Arial" panose="020B0604020202020204" pitchFamily="34" charset="0"/>
              </a:rPr>
              <a:t>VALUES</a:t>
            </a:r>
            <a:r>
              <a:rPr lang="en-US" sz="2000"/>
              <a:t> </a:t>
            </a:r>
          </a:p>
          <a:p>
            <a:pPr>
              <a:lnSpc>
                <a:spcPct val="114000"/>
              </a:lnSpc>
              <a:spcBef>
                <a:spcPts val="0"/>
              </a:spcBef>
              <a:spcAft>
                <a:spcPts val="0"/>
              </a:spcAft>
              <a:tabLst>
                <a:tab pos="333375" algn="l"/>
                <a:tab pos="2522935" algn="l"/>
                <a:tab pos="5481638" algn="l"/>
              </a:tabLst>
            </a:pPr>
            <a:r>
              <a:rPr lang="en-US" sz="1350" b="0">
                <a:solidFill>
                  <a:schemeClr val="tx1"/>
                </a:solidFill>
              </a:rPr>
              <a:t>	  </a:t>
            </a:r>
            <a:r>
              <a:rPr lang="en-US" sz="1800" b="0">
                <a:solidFill>
                  <a:schemeClr val="tx1"/>
                </a:solidFill>
              </a:rPr>
              <a:t>We Are Employer-driven	</a:t>
            </a:r>
          </a:p>
          <a:p>
            <a:pPr>
              <a:lnSpc>
                <a:spcPct val="114000"/>
              </a:lnSpc>
              <a:spcBef>
                <a:spcPts val="0"/>
              </a:spcBef>
              <a:spcAft>
                <a:spcPts val="0"/>
              </a:spcAft>
              <a:tabLst>
                <a:tab pos="333375" algn="l"/>
                <a:tab pos="2522935" algn="l"/>
                <a:tab pos="5481638" algn="l"/>
              </a:tabLst>
            </a:pPr>
            <a:r>
              <a:rPr lang="en-US" sz="1800" b="0">
                <a:solidFill>
                  <a:schemeClr val="tx1"/>
                </a:solidFill>
              </a:rPr>
              <a:t>	  We Care Passionately 	</a:t>
            </a:r>
          </a:p>
          <a:p>
            <a:pPr>
              <a:lnSpc>
                <a:spcPct val="114000"/>
              </a:lnSpc>
              <a:spcBef>
                <a:spcPts val="0"/>
              </a:spcBef>
              <a:spcAft>
                <a:spcPts val="0"/>
              </a:spcAft>
              <a:tabLst>
                <a:tab pos="333375" algn="l"/>
                <a:tab pos="2522935" algn="l"/>
                <a:tab pos="5481638" algn="l"/>
              </a:tabLst>
            </a:pPr>
            <a:r>
              <a:rPr lang="en-US" sz="1800" b="0">
                <a:solidFill>
                  <a:schemeClr val="tx1"/>
                </a:solidFill>
              </a:rPr>
              <a:t>	  We Take Responsibilities Seriously	</a:t>
            </a:r>
          </a:p>
          <a:p>
            <a:pPr>
              <a:lnSpc>
                <a:spcPct val="114000"/>
              </a:lnSpc>
              <a:spcBef>
                <a:spcPts val="0"/>
              </a:spcBef>
              <a:spcAft>
                <a:spcPts val="0"/>
              </a:spcAft>
              <a:tabLst>
                <a:tab pos="333375" algn="l"/>
                <a:tab pos="2522935" algn="l"/>
                <a:tab pos="5481638" algn="l"/>
              </a:tabLst>
            </a:pPr>
            <a:r>
              <a:rPr lang="en-US" sz="1800" b="0">
                <a:solidFill>
                  <a:schemeClr val="tx1"/>
                </a:solidFill>
              </a:rPr>
              <a:t>	  We Imagine Possibilities</a:t>
            </a:r>
          </a:p>
        </p:txBody>
      </p:sp>
    </p:spTree>
    <p:extLst>
      <p:ext uri="{BB962C8B-B14F-4D97-AF65-F5344CB8AC3E}">
        <p14:creationId xmlns:p14="http://schemas.microsoft.com/office/powerpoint/2010/main" val="14572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a:t>A meaningful impact</a:t>
            </a:r>
          </a:p>
        </p:txBody>
      </p:sp>
    </p:spTree>
    <p:extLst>
      <p:ext uri="{BB962C8B-B14F-4D97-AF65-F5344CB8AC3E}">
        <p14:creationId xmlns:p14="http://schemas.microsoft.com/office/powerpoint/2010/main" val="1428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201" y="0"/>
            <a:ext cx="7543800" cy="914400"/>
          </a:xfrm>
        </p:spPr>
        <p:txBody>
          <a:bodyPr/>
          <a:lstStyle/>
          <a:p>
            <a:r>
              <a:rPr lang="en-US"/>
              <a:t>2021 Impact</a:t>
            </a:r>
          </a:p>
        </p:txBody>
      </p:sp>
      <p:sp>
        <p:nvSpPr>
          <p:cNvPr id="5" name="Content Placeholder 4">
            <a:extLst>
              <a:ext uri="{FF2B5EF4-FFF2-40B4-BE49-F238E27FC236}">
                <a16:creationId xmlns:a16="http://schemas.microsoft.com/office/drawing/2014/main" id="{3AF51759-CB25-4523-BF9C-6D3B5EEE9E73}"/>
              </a:ext>
            </a:extLst>
          </p:cNvPr>
          <p:cNvSpPr>
            <a:spLocks noGrp="1"/>
          </p:cNvSpPr>
          <p:nvPr>
            <p:ph idx="1"/>
          </p:nvPr>
        </p:nvSpPr>
        <p:spPr>
          <a:xfrm>
            <a:off x="457201" y="914400"/>
            <a:ext cx="7543800" cy="5377961"/>
          </a:xfrm>
        </p:spPr>
        <p:txBody>
          <a:bodyPr/>
          <a:lstStyle/>
          <a:p>
            <a:pPr marL="457200" indent="-344488">
              <a:spcBef>
                <a:spcPts val="0"/>
              </a:spcBef>
              <a:spcAft>
                <a:spcPts val="1200"/>
              </a:spcAft>
              <a:buFont typeface="Arial" panose="020B0604020202020204" pitchFamily="34" charset="0"/>
              <a:buChar char="•"/>
            </a:pPr>
            <a:r>
              <a:rPr lang="en-US" b="0"/>
              <a:t>24,600 employers and 428,000 individuals served</a:t>
            </a:r>
          </a:p>
          <a:p>
            <a:pPr marL="457200" indent="-344488">
              <a:spcBef>
                <a:spcPts val="0"/>
              </a:spcBef>
              <a:spcAft>
                <a:spcPts val="1200"/>
              </a:spcAft>
              <a:buFont typeface="Arial" panose="020B0604020202020204" pitchFamily="34" charset="0"/>
              <a:buChar char="•"/>
            </a:pPr>
            <a:r>
              <a:rPr lang="en-US" b="0"/>
              <a:t>Spent at least $13.3 million on scholarships for more than 3,400 individuals in high-skill, high-growth occupational training</a:t>
            </a:r>
          </a:p>
          <a:p>
            <a:pPr marL="457200" indent="-344488">
              <a:spcBef>
                <a:spcPts val="0"/>
              </a:spcBef>
              <a:spcAft>
                <a:spcPts val="1200"/>
              </a:spcAft>
              <a:buFont typeface="Arial" panose="020B0604020202020204" pitchFamily="34" charset="0"/>
              <a:buChar char="•"/>
            </a:pPr>
            <a:r>
              <a:rPr lang="en-US" b="0"/>
              <a:t>Supported nearly 22,000 families and 42,000 children with early education subsidies</a:t>
            </a:r>
          </a:p>
          <a:p>
            <a:pPr marL="457200" indent="-344488">
              <a:spcBef>
                <a:spcPts val="0"/>
              </a:spcBef>
              <a:spcAft>
                <a:spcPts val="1200"/>
              </a:spcAft>
              <a:buFont typeface="Arial" panose="020B0604020202020204" pitchFamily="34" charset="0"/>
              <a:buChar char="•"/>
            </a:pPr>
            <a:r>
              <a:rPr lang="en-US" b="0"/>
              <a:t>Helped more than 69,800 individuals go to work</a:t>
            </a:r>
          </a:p>
          <a:p>
            <a:pPr marL="457200" indent="-344488">
              <a:spcBef>
                <a:spcPts val="0"/>
              </a:spcBef>
              <a:spcAft>
                <a:spcPts val="1200"/>
              </a:spcAft>
              <a:buFont typeface="Arial" panose="020B0604020202020204" pitchFamily="34" charset="0"/>
              <a:buChar char="•"/>
            </a:pPr>
            <a:r>
              <a:rPr lang="en-US" b="0"/>
              <a:t>Raised the incomes of 32,747 by 20 percent or more</a:t>
            </a:r>
          </a:p>
          <a:p>
            <a:pPr marL="457200" indent="-344488">
              <a:spcBef>
                <a:spcPts val="0"/>
              </a:spcBef>
              <a:spcAft>
                <a:spcPts val="1200"/>
              </a:spcAft>
              <a:buFont typeface="Arial" panose="020B0604020202020204" pitchFamily="34" charset="0"/>
              <a:buChar char="•"/>
            </a:pPr>
            <a:r>
              <a:rPr lang="en-US" b="0"/>
              <a:t>Helped 76.6% of individuals pursuing a post-secondary education attain a credential (certificate or degree)</a:t>
            </a:r>
          </a:p>
        </p:txBody>
      </p:sp>
    </p:spTree>
    <p:extLst>
      <p:ext uri="{BB962C8B-B14F-4D97-AF65-F5344CB8AC3E}">
        <p14:creationId xmlns:p14="http://schemas.microsoft.com/office/powerpoint/2010/main" val="157345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a:t>How We Do It</a:t>
            </a:r>
          </a:p>
        </p:txBody>
      </p:sp>
    </p:spTree>
    <p:extLst>
      <p:ext uri="{BB962C8B-B14F-4D97-AF65-F5344CB8AC3E}">
        <p14:creationId xmlns:p14="http://schemas.microsoft.com/office/powerpoint/2010/main" val="244417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199" y="0"/>
            <a:ext cx="7543800" cy="914400"/>
          </a:xfrm>
        </p:spPr>
        <p:txBody>
          <a:bodyPr/>
          <a:lstStyle/>
          <a:p>
            <a:r>
              <a:rPr lang="en-US"/>
              <a:t>Pieces of the System</a:t>
            </a:r>
          </a:p>
        </p:txBody>
      </p:sp>
      <p:sp>
        <p:nvSpPr>
          <p:cNvPr id="5" name="Content Placeholder 4">
            <a:extLst>
              <a:ext uri="{FF2B5EF4-FFF2-40B4-BE49-F238E27FC236}">
                <a16:creationId xmlns:a16="http://schemas.microsoft.com/office/drawing/2014/main" id="{3AF51759-CB25-4523-BF9C-6D3B5EEE9E73}"/>
              </a:ext>
            </a:extLst>
          </p:cNvPr>
          <p:cNvSpPr>
            <a:spLocks noGrp="1"/>
          </p:cNvSpPr>
          <p:nvPr>
            <p:ph idx="1"/>
          </p:nvPr>
        </p:nvSpPr>
        <p:spPr>
          <a:xfrm>
            <a:off x="457199" y="914400"/>
            <a:ext cx="8453535" cy="5798718"/>
          </a:xfrm>
        </p:spPr>
        <p:txBody>
          <a:bodyPr/>
          <a:lstStyle/>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Employer Service</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Career Offices</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Financial Aid Payment Office</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Financial Aid Support Center</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Texas Workforce Commission Integration Management Team</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Youth Service – Next Gen</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The Regional Team</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Regional Quality Assurance Team</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Staff Training &amp; Development</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Education Opportunity Consortium</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Early Education Quality (Childcare)</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Vocational Rehabilitation Services</a:t>
            </a:r>
          </a:p>
          <a:p>
            <a:pPr marL="344488" indent="-231775">
              <a:lnSpc>
                <a:spcPct val="114000"/>
              </a:lnSpc>
              <a:spcBef>
                <a:spcPts val="0"/>
              </a:spcBef>
              <a:spcAft>
                <a:spcPts val="600"/>
              </a:spcAft>
              <a:buFont typeface="Arial" panose="020B0604020202020204" pitchFamily="34" charset="0"/>
              <a:buChar char="•"/>
            </a:pPr>
            <a:r>
              <a:rPr lang="en-US" sz="2000" b="0">
                <a:solidFill>
                  <a:schemeClr val="tx1"/>
                </a:solidFill>
              </a:rPr>
              <a:t>Veteran Staff</a:t>
            </a:r>
          </a:p>
        </p:txBody>
      </p:sp>
    </p:spTree>
    <p:extLst>
      <p:ext uri="{BB962C8B-B14F-4D97-AF65-F5344CB8AC3E}">
        <p14:creationId xmlns:p14="http://schemas.microsoft.com/office/powerpoint/2010/main" val="145183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a:t>EARLY EDUCATION QUALITY</a:t>
            </a:r>
          </a:p>
        </p:txBody>
      </p:sp>
    </p:spTree>
    <p:extLst>
      <p:ext uri="{BB962C8B-B14F-4D97-AF65-F5344CB8AC3E}">
        <p14:creationId xmlns:p14="http://schemas.microsoft.com/office/powerpoint/2010/main" val="994214120"/>
      </p:ext>
    </p:extLst>
  </p:cSld>
  <p:clrMapOvr>
    <a:masterClrMapping/>
  </p:clrMapOvr>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themeOverride>
</file>

<file path=ppt/theme/themeOverride2.xml><?xml version="1.0" encoding="utf-8"?>
<a:themeOverride xmlns:a="http://schemas.openxmlformats.org/drawingml/2006/main">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themeOverride>
</file>

<file path=ppt/theme/themeOverride3.xml><?xml version="1.0" encoding="utf-8"?>
<a:themeOverride xmlns:a="http://schemas.openxmlformats.org/drawingml/2006/main">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BA9D8F5034BD4AA65D78773E012755" ma:contentTypeVersion="13" ma:contentTypeDescription="Create a new document." ma:contentTypeScope="" ma:versionID="1a96393ab4c7aac921c7b47ddae85d72">
  <xsd:schema xmlns:xsd="http://www.w3.org/2001/XMLSchema" xmlns:xs="http://www.w3.org/2001/XMLSchema" xmlns:p="http://schemas.microsoft.com/office/2006/metadata/properties" xmlns:ns3="98baab8b-a00a-4a8a-b836-f3ec65613ed8" xmlns:ns4="5c052801-c517-41b3-b34e-c34bb8ffe433" targetNamespace="http://schemas.microsoft.com/office/2006/metadata/properties" ma:root="true" ma:fieldsID="0333f3be6e643d56e4ba2a1a8bbbd26f" ns3:_="" ns4:_="">
    <xsd:import namespace="98baab8b-a00a-4a8a-b836-f3ec65613ed8"/>
    <xsd:import namespace="5c052801-c517-41b3-b34e-c34bb8ffe4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aab8b-a00a-4a8a-b836-f3ec65613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052801-c517-41b3-b34e-c34bb8ffe4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2ED12F-E466-4BEF-88CE-24C02019DFC7}">
  <ds:schemaRefs>
    <ds:schemaRef ds:uri="http://schemas.microsoft.com/sharepoint/v3/contenttype/forms"/>
  </ds:schemaRefs>
</ds:datastoreItem>
</file>

<file path=customXml/itemProps2.xml><?xml version="1.0" encoding="utf-8"?>
<ds:datastoreItem xmlns:ds="http://schemas.openxmlformats.org/officeDocument/2006/customXml" ds:itemID="{ADFBDBC7-5A27-48C3-AD43-B956A3A0396A}">
  <ds:schemaRefs>
    <ds:schemaRef ds:uri="5c052801-c517-41b3-b34e-c34bb8ffe433"/>
    <ds:schemaRef ds:uri="98baab8b-a00a-4a8a-b836-f3ec65613e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B05F08-5D4B-438E-8DEF-F0498171C75C}">
  <ds:schemaRefs>
    <ds:schemaRef ds:uri="5c052801-c517-41b3-b34e-c34bb8ffe433"/>
    <ds:schemaRef ds:uri="98baab8b-a00a-4a8a-b836-f3ec65613e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TotalTime>
  <Words>2768</Words>
  <Application>Microsoft Office PowerPoint</Application>
  <PresentationFormat>On-screen Show (4:3)</PresentationFormat>
  <Paragraphs>278</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.AppleSystemUIFont</vt:lpstr>
      <vt:lpstr>Arial</vt:lpstr>
      <vt:lpstr>Calibri</vt:lpstr>
      <vt:lpstr>Symbol</vt:lpstr>
      <vt:lpstr>Times New Roman</vt:lpstr>
      <vt:lpstr>HGAC_roundtable_template_0330</vt:lpstr>
      <vt:lpstr>PowerPoint Presentation</vt:lpstr>
      <vt:lpstr>  Early Education Quality</vt:lpstr>
      <vt:lpstr>Workforce Solutions</vt:lpstr>
      <vt:lpstr>Workforce Solutions</vt:lpstr>
      <vt:lpstr>A meaningful impact</vt:lpstr>
      <vt:lpstr>2021 Impact</vt:lpstr>
      <vt:lpstr>How We Do It</vt:lpstr>
      <vt:lpstr>Pieces of the System</vt:lpstr>
      <vt:lpstr>EARLY EDUCATION QUALITY</vt:lpstr>
      <vt:lpstr>Our Vision for Early Education Quality</vt:lpstr>
      <vt:lpstr>How we do it – Part one Texas Rising Star and Other Quality Supports</vt:lpstr>
      <vt:lpstr>How we do it – Part One</vt:lpstr>
      <vt:lpstr>How we do it – Part One</vt:lpstr>
      <vt:lpstr>How we do it – Part Two Community Awareness, Family Support and Training</vt:lpstr>
      <vt:lpstr>How we do it – Part Two</vt:lpstr>
      <vt:lpstr>Part of the Franchise</vt:lpstr>
      <vt:lpstr>How we do it – Part Two</vt:lpstr>
      <vt:lpstr>PowerPoint Presentation</vt:lpstr>
      <vt:lpstr>Questions</vt:lpstr>
      <vt:lpstr>What’s Next</vt:lpstr>
      <vt:lpstr>Workforce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Faith</dc:creator>
  <cp:lastModifiedBy>Nguyen, Dat</cp:lastModifiedBy>
  <cp:revision>3</cp:revision>
  <dcterms:created xsi:type="dcterms:W3CDTF">2020-12-15T03:42:19Z</dcterms:created>
  <dcterms:modified xsi:type="dcterms:W3CDTF">2022-01-24T22:08:59Z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0x010100DDBA9D8F5034BD4AA65D78773E012755</vt:lpwstr>
  </property>
</Properties>
</file>