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4" r:id="rId4"/>
  </p:sldMasterIdLst>
  <p:notesMasterIdLst>
    <p:notesMasterId r:id="rId55"/>
  </p:notesMasterIdLst>
  <p:handoutMasterIdLst>
    <p:handoutMasterId r:id="rId56"/>
  </p:handoutMasterIdLst>
  <p:sldIdLst>
    <p:sldId id="261" r:id="rId5"/>
    <p:sldId id="268" r:id="rId6"/>
    <p:sldId id="290" r:id="rId7"/>
    <p:sldId id="291" r:id="rId8"/>
    <p:sldId id="289" r:id="rId9"/>
    <p:sldId id="293" r:id="rId10"/>
    <p:sldId id="292" r:id="rId11"/>
    <p:sldId id="298" r:id="rId12"/>
    <p:sldId id="299" r:id="rId13"/>
    <p:sldId id="294" r:id="rId14"/>
    <p:sldId id="322" r:id="rId15"/>
    <p:sldId id="340" r:id="rId16"/>
    <p:sldId id="326" r:id="rId17"/>
    <p:sldId id="328" r:id="rId18"/>
    <p:sldId id="327" r:id="rId19"/>
    <p:sldId id="329" r:id="rId20"/>
    <p:sldId id="301" r:id="rId21"/>
    <p:sldId id="302" r:id="rId22"/>
    <p:sldId id="303" r:id="rId23"/>
    <p:sldId id="304" r:id="rId24"/>
    <p:sldId id="300" r:id="rId25"/>
    <p:sldId id="339" r:id="rId26"/>
    <p:sldId id="323" r:id="rId27"/>
    <p:sldId id="297" r:id="rId28"/>
    <p:sldId id="296" r:id="rId29"/>
    <p:sldId id="336" r:id="rId30"/>
    <p:sldId id="305" r:id="rId31"/>
    <p:sldId id="337" r:id="rId32"/>
    <p:sldId id="319" r:id="rId33"/>
    <p:sldId id="321" r:id="rId34"/>
    <p:sldId id="338" r:id="rId35"/>
    <p:sldId id="309" r:id="rId36"/>
    <p:sldId id="320" r:id="rId37"/>
    <p:sldId id="307" r:id="rId38"/>
    <p:sldId id="306" r:id="rId39"/>
    <p:sldId id="308" r:id="rId40"/>
    <p:sldId id="310" r:id="rId41"/>
    <p:sldId id="318" r:id="rId42"/>
    <p:sldId id="311" r:id="rId43"/>
    <p:sldId id="317" r:id="rId44"/>
    <p:sldId id="312" r:id="rId45"/>
    <p:sldId id="315" r:id="rId46"/>
    <p:sldId id="314" r:id="rId47"/>
    <p:sldId id="313" r:id="rId48"/>
    <p:sldId id="333" r:id="rId49"/>
    <p:sldId id="334" r:id="rId50"/>
    <p:sldId id="335" r:id="rId51"/>
    <p:sldId id="330" r:id="rId52"/>
    <p:sldId id="331" r:id="rId53"/>
    <p:sldId id="332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rma Burns" initials="IB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BEBE"/>
    <a:srgbClr val="54266D"/>
    <a:srgbClr val="ED1C24"/>
    <a:srgbClr val="F1B51C"/>
    <a:srgbClr val="8FAD15"/>
    <a:srgbClr val="007BB9"/>
    <a:srgbClr val="6E6E6E"/>
    <a:srgbClr val="E97B00"/>
    <a:srgbClr val="777877"/>
    <a:srgbClr val="F73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8B9FCB-A881-D41D-4CB9-7F64DE68BB48}" v="1" dt="2024-02-26T21:43:27.4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125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98C31-5321-E64C-A8D9-FAB2843059C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4D9F7-9D24-E64D-90F1-A57DA2CD9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450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6AA65-98F6-6F42-8C97-866162AECD5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3E642-38DC-844C-B05A-8BDBFAE86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964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E642-38DC-844C-B05A-8BDBFAE8648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15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E642-38DC-844C-B05A-8BDBFAE8648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Spanish EO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E642-38DC-844C-B05A-8BDBFAE8648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96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E642-38DC-844C-B05A-8BDBFAE8648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42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E642-38DC-844C-B05A-8BDBFAE8648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9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E642-38DC-844C-B05A-8BDBFAE8648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5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E642-38DC-844C-B05A-8BDBFAE8648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19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E642-38DC-844C-B05A-8BDBFAE8648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6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E642-38DC-844C-B05A-8BDBFAE8648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76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773161"/>
            <a:ext cx="5177885" cy="1256218"/>
          </a:xfrm>
        </p:spPr>
        <p:txBody>
          <a:bodyPr anchor="b">
            <a:noAutofit/>
          </a:bodyPr>
          <a:lstStyle>
            <a:lvl1pPr algn="l">
              <a:lnSpc>
                <a:spcPts val="4200"/>
              </a:lnSpc>
              <a:defRPr sz="3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3554436"/>
            <a:ext cx="5177884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153FC8-213E-BC48-8436-9DE640CC41EE}"/>
              </a:ext>
            </a:extLst>
          </p:cNvPr>
          <p:cNvSpPr txBox="1"/>
          <p:nvPr userDrawn="1"/>
        </p:nvSpPr>
        <p:spPr>
          <a:xfrm>
            <a:off x="457200" y="6088253"/>
            <a:ext cx="5004770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</a:t>
            </a:r>
            <a:br>
              <a:rPr lang="en-US" sz="750" kern="120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750" kern="120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request to individuals with disabilities. (Please request reasonable accommodations 48 hours in advance.)</a:t>
            </a:r>
            <a:r>
              <a:rPr lang="en-US" sz="750" b="1" kern="120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lang="en-US" sz="750" b="1" kern="120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750" b="1" kern="120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AD1A50-F476-564A-93FF-8F59B0CEE5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1972" y="686566"/>
            <a:ext cx="2844800" cy="647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– gr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E48F-748D-1B40-AF86-648891E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75935"/>
            <a:ext cx="4572000" cy="2743200"/>
          </a:xfrm>
        </p:spPr>
        <p:txBody>
          <a:bodyPr anchor="t"/>
          <a:lstStyle>
            <a:lvl1pPr>
              <a:lnSpc>
                <a:spcPts val="4200"/>
              </a:lnSpc>
              <a:defRPr sz="36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B29458-7DA9-3843-BE2E-34CF4C1A82E5}"/>
              </a:ext>
            </a:extLst>
          </p:cNvPr>
          <p:cNvCxnSpPr/>
          <p:nvPr userDrawn="1"/>
        </p:nvCxnSpPr>
        <p:spPr>
          <a:xfrm>
            <a:off x="685800" y="1800467"/>
            <a:ext cx="459606" cy="0"/>
          </a:xfrm>
          <a:prstGeom prst="line">
            <a:avLst/>
          </a:prstGeom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293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021D11-5260-FE48-AF0E-7B4135254FAD}"/>
              </a:ext>
            </a:extLst>
          </p:cNvPr>
          <p:cNvGrpSpPr/>
          <p:nvPr userDrawn="1"/>
        </p:nvGrpSpPr>
        <p:grpSpPr>
          <a:xfrm>
            <a:off x="0" y="7079811"/>
            <a:ext cx="5097100" cy="452673"/>
            <a:chOff x="443621" y="5576935"/>
            <a:chExt cx="5097100" cy="4526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A28D4E-9A9A-1B42-A0B5-5602B2F65E02}"/>
                </a:ext>
              </a:extLst>
            </p:cNvPr>
            <p:cNvSpPr/>
            <p:nvPr/>
          </p:nvSpPr>
          <p:spPr>
            <a:xfrm>
              <a:off x="443621" y="5576935"/>
              <a:ext cx="452673" cy="452673"/>
            </a:xfrm>
            <a:prstGeom prst="rect">
              <a:avLst/>
            </a:prstGeom>
            <a:solidFill>
              <a:srgbClr val="E97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E7C850-7EC6-7445-B2B9-87B1F058CC9B}"/>
                </a:ext>
              </a:extLst>
            </p:cNvPr>
            <p:cNvSpPr/>
            <p:nvPr/>
          </p:nvSpPr>
          <p:spPr>
            <a:xfrm>
              <a:off x="1107111" y="5576935"/>
              <a:ext cx="452673" cy="452673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25A171-2712-0B45-8888-03D4AEB1EBE2}"/>
                </a:ext>
              </a:extLst>
            </p:cNvPr>
            <p:cNvSpPr/>
            <p:nvPr/>
          </p:nvSpPr>
          <p:spPr>
            <a:xfrm>
              <a:off x="1770601" y="5576935"/>
              <a:ext cx="452673" cy="452673"/>
            </a:xfrm>
            <a:prstGeom prst="rect">
              <a:avLst/>
            </a:prstGeom>
            <a:solidFill>
              <a:srgbClr val="007B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DD19B8-4402-2842-886F-2C73A4F0970C}"/>
                </a:ext>
              </a:extLst>
            </p:cNvPr>
            <p:cNvSpPr/>
            <p:nvPr/>
          </p:nvSpPr>
          <p:spPr>
            <a:xfrm>
              <a:off x="2434091" y="5576935"/>
              <a:ext cx="452673" cy="452673"/>
            </a:xfrm>
            <a:prstGeom prst="rect">
              <a:avLst/>
            </a:prstGeom>
            <a:solidFill>
              <a:srgbClr val="8FAD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9A53F5-2A56-4942-AFA7-2D74699BBBFE}"/>
                </a:ext>
              </a:extLst>
            </p:cNvPr>
            <p:cNvSpPr/>
            <p:nvPr/>
          </p:nvSpPr>
          <p:spPr>
            <a:xfrm>
              <a:off x="3097581" y="5576935"/>
              <a:ext cx="452673" cy="452673"/>
            </a:xfrm>
            <a:prstGeom prst="rect">
              <a:avLst/>
            </a:prstGeom>
            <a:solidFill>
              <a:srgbClr val="F1B5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D034DC-C023-0446-94F9-87C5EE92F9A9}"/>
                </a:ext>
              </a:extLst>
            </p:cNvPr>
            <p:cNvSpPr/>
            <p:nvPr/>
          </p:nvSpPr>
          <p:spPr>
            <a:xfrm>
              <a:off x="3761071" y="5576935"/>
              <a:ext cx="452673" cy="452673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924F7-CA11-584C-B3FD-CED525BF2694}"/>
                </a:ext>
              </a:extLst>
            </p:cNvPr>
            <p:cNvSpPr/>
            <p:nvPr/>
          </p:nvSpPr>
          <p:spPr>
            <a:xfrm>
              <a:off x="4424561" y="5576935"/>
              <a:ext cx="452673" cy="452673"/>
            </a:xfrm>
            <a:prstGeom prst="rect">
              <a:avLst/>
            </a:prstGeom>
            <a:solidFill>
              <a:srgbClr val="5426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45127C-9B03-694C-8E33-C1B9CD5BF5B8}"/>
                </a:ext>
              </a:extLst>
            </p:cNvPr>
            <p:cNvSpPr/>
            <p:nvPr/>
          </p:nvSpPr>
          <p:spPr>
            <a:xfrm>
              <a:off x="5088048" y="5576935"/>
              <a:ext cx="452673" cy="45267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 1s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179388" indent="-182880">
              <a:buClr>
                <a:schemeClr val="tx2"/>
              </a:buClr>
              <a:tabLst/>
              <a:defRPr/>
            </a:lvl2pPr>
            <a:lvl3pPr marL="365760" indent="-180975">
              <a:tabLst/>
              <a:defRPr/>
            </a:lvl3pPr>
            <a:lvl4pPr marL="576263" indent="-180975">
              <a:tabLst/>
              <a:defRPr/>
            </a:lvl4pPr>
            <a:lvl5pPr marL="746125" indent="-179388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021D11-5260-FE48-AF0E-7B4135254FAD}"/>
              </a:ext>
            </a:extLst>
          </p:cNvPr>
          <p:cNvGrpSpPr/>
          <p:nvPr userDrawn="1"/>
        </p:nvGrpSpPr>
        <p:grpSpPr>
          <a:xfrm>
            <a:off x="0" y="7079811"/>
            <a:ext cx="5097100" cy="452673"/>
            <a:chOff x="443621" y="5576935"/>
            <a:chExt cx="5097100" cy="4526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A28D4E-9A9A-1B42-A0B5-5602B2F65E02}"/>
                </a:ext>
              </a:extLst>
            </p:cNvPr>
            <p:cNvSpPr/>
            <p:nvPr/>
          </p:nvSpPr>
          <p:spPr>
            <a:xfrm>
              <a:off x="443621" y="5576935"/>
              <a:ext cx="452673" cy="452673"/>
            </a:xfrm>
            <a:prstGeom prst="rect">
              <a:avLst/>
            </a:prstGeom>
            <a:solidFill>
              <a:srgbClr val="E97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E7C850-7EC6-7445-B2B9-87B1F058CC9B}"/>
                </a:ext>
              </a:extLst>
            </p:cNvPr>
            <p:cNvSpPr/>
            <p:nvPr/>
          </p:nvSpPr>
          <p:spPr>
            <a:xfrm>
              <a:off x="1107111" y="5576935"/>
              <a:ext cx="452673" cy="452673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25A171-2712-0B45-8888-03D4AEB1EBE2}"/>
                </a:ext>
              </a:extLst>
            </p:cNvPr>
            <p:cNvSpPr/>
            <p:nvPr/>
          </p:nvSpPr>
          <p:spPr>
            <a:xfrm>
              <a:off x="1770601" y="5576935"/>
              <a:ext cx="452673" cy="452673"/>
            </a:xfrm>
            <a:prstGeom prst="rect">
              <a:avLst/>
            </a:prstGeom>
            <a:solidFill>
              <a:srgbClr val="007B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DD19B8-4402-2842-886F-2C73A4F0970C}"/>
                </a:ext>
              </a:extLst>
            </p:cNvPr>
            <p:cNvSpPr/>
            <p:nvPr/>
          </p:nvSpPr>
          <p:spPr>
            <a:xfrm>
              <a:off x="2434091" y="5576935"/>
              <a:ext cx="452673" cy="452673"/>
            </a:xfrm>
            <a:prstGeom prst="rect">
              <a:avLst/>
            </a:prstGeom>
            <a:solidFill>
              <a:srgbClr val="8FAD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9A53F5-2A56-4942-AFA7-2D74699BBBFE}"/>
                </a:ext>
              </a:extLst>
            </p:cNvPr>
            <p:cNvSpPr/>
            <p:nvPr/>
          </p:nvSpPr>
          <p:spPr>
            <a:xfrm>
              <a:off x="3097581" y="5576935"/>
              <a:ext cx="452673" cy="452673"/>
            </a:xfrm>
            <a:prstGeom prst="rect">
              <a:avLst/>
            </a:prstGeom>
            <a:solidFill>
              <a:srgbClr val="F1B5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D034DC-C023-0446-94F9-87C5EE92F9A9}"/>
                </a:ext>
              </a:extLst>
            </p:cNvPr>
            <p:cNvSpPr/>
            <p:nvPr/>
          </p:nvSpPr>
          <p:spPr>
            <a:xfrm>
              <a:off x="3761071" y="5576935"/>
              <a:ext cx="452673" cy="452673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924F7-CA11-584C-B3FD-CED525BF2694}"/>
                </a:ext>
              </a:extLst>
            </p:cNvPr>
            <p:cNvSpPr/>
            <p:nvPr/>
          </p:nvSpPr>
          <p:spPr>
            <a:xfrm>
              <a:off x="4424561" y="5576935"/>
              <a:ext cx="452673" cy="452673"/>
            </a:xfrm>
            <a:prstGeom prst="rect">
              <a:avLst/>
            </a:prstGeom>
            <a:solidFill>
              <a:srgbClr val="5426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45127C-9B03-694C-8E33-C1B9CD5BF5B8}"/>
                </a:ext>
              </a:extLst>
            </p:cNvPr>
            <p:cNvSpPr/>
            <p:nvPr/>
          </p:nvSpPr>
          <p:spPr>
            <a:xfrm>
              <a:off x="5088048" y="5576935"/>
              <a:ext cx="452673" cy="45267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4945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07F4-ECD2-524F-BF9E-7F1F13F5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823B4071-2FCC-1B42-8581-FACBB39B0CB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1061064"/>
            <a:ext cx="5943600" cy="5029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6916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DC10A5-E289-6549-AC6A-999916542ED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089900" y="131407"/>
            <a:ext cx="1054100" cy="19558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7543800" cy="914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1064"/>
            <a:ext cx="8229600" cy="5486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E14293-8CE9-8F4F-8475-7733AF8F8A7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7684" y="6280464"/>
            <a:ext cx="1600200" cy="355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5" r:id="rId2"/>
    <p:sldLayoutId id="2147483677" r:id="rId3"/>
    <p:sldLayoutId id="2147483688" r:id="rId4"/>
    <p:sldLayoutId id="2147483689" r:id="rId5"/>
    <p:sldLayoutId id="2147483675" r:id="rId6"/>
  </p:sldLayoutIdLst>
  <p:hf sldNum="0" hdr="0" dt="0"/>
  <p:txStyles>
    <p:titleStyle>
      <a:lvl1pPr algn="l" defTabSz="457200" rtl="0" eaLnBrk="1" latinLnBrk="0" hangingPunct="1">
        <a:lnSpc>
          <a:spcPts val="3100"/>
        </a:lnSpc>
        <a:spcBef>
          <a:spcPct val="0"/>
        </a:spcBef>
        <a:buNone/>
        <a:defRPr sz="2600" b="1" i="0" kern="1200" cap="none" spc="0" baseline="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2880" indent="-182880" algn="l" defTabSz="457200" rtl="0" eaLnBrk="1" latinLnBrk="0" hangingPunct="1">
        <a:lnSpc>
          <a:spcPts val="2800"/>
        </a:lnSpc>
        <a:spcBef>
          <a:spcPts val="300"/>
        </a:spcBef>
        <a:spcAft>
          <a:spcPts val="300"/>
        </a:spcAft>
        <a:buFont typeface="Arial"/>
        <a:buChar char="•"/>
        <a:tabLst/>
        <a:defRPr sz="2200" b="1" kern="1200" spc="0" baseline="0">
          <a:solidFill>
            <a:schemeClr val="tx2"/>
          </a:solidFill>
          <a:latin typeface="Arial"/>
          <a:ea typeface="+mn-ea"/>
          <a:cs typeface="Arial"/>
        </a:defRPr>
      </a:lvl1pPr>
      <a:lvl2pPr marL="365760" indent="-182880" algn="l" defTabSz="457200" rtl="0" eaLnBrk="1" latinLnBrk="0" hangingPunct="1">
        <a:lnSpc>
          <a:spcPts val="2800"/>
        </a:lnSpc>
        <a:spcBef>
          <a:spcPts val="3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2200" kern="1200" spc="0" baseline="0">
          <a:solidFill>
            <a:schemeClr val="tx1"/>
          </a:solidFill>
          <a:latin typeface="Arial"/>
          <a:ea typeface="+mn-ea"/>
          <a:cs typeface="Arial"/>
        </a:defRPr>
      </a:lvl2pPr>
      <a:lvl3pPr marL="548640" indent="-182880" algn="l" defTabSz="457200" rtl="0" eaLnBrk="1" latinLnBrk="0" hangingPunct="1">
        <a:lnSpc>
          <a:spcPts val="2800"/>
        </a:lnSpc>
        <a:spcBef>
          <a:spcPts val="0"/>
        </a:spcBef>
        <a:spcAft>
          <a:spcPts val="600"/>
        </a:spcAft>
        <a:buFont typeface="Arial"/>
        <a:buChar char="•"/>
        <a:defRPr sz="2200" kern="1200" spc="0" baseline="0">
          <a:solidFill>
            <a:schemeClr val="tx1"/>
          </a:solidFill>
          <a:latin typeface="Arial"/>
          <a:ea typeface="+mn-ea"/>
          <a:cs typeface="Arial"/>
        </a:defRPr>
      </a:lvl3pPr>
      <a:lvl4pPr marL="731520" indent="-182880" algn="l" defTabSz="457200" rtl="0" eaLnBrk="1" latinLnBrk="0" hangingPunct="1">
        <a:spcBef>
          <a:spcPts val="0"/>
        </a:spcBef>
        <a:spcAft>
          <a:spcPts val="600"/>
        </a:spcAft>
        <a:buFont typeface=".AppleSystemUIFont"/>
        <a:buChar char="–"/>
        <a:tabLst/>
        <a:defRPr sz="1800" kern="1200" spc="0" baseline="0">
          <a:solidFill>
            <a:schemeClr val="tx1"/>
          </a:solidFill>
          <a:latin typeface="Arial"/>
          <a:ea typeface="+mn-ea"/>
          <a:cs typeface="Arial"/>
        </a:defRPr>
      </a:lvl4pPr>
      <a:lvl5pPr marL="914400" indent="-18288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»"/>
        <a:tabLst/>
        <a:defRPr sz="1800" kern="1200" spc="0" baseline="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C570D4-4422-5B49-807C-B6444A97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455" y="1764107"/>
            <a:ext cx="8103089" cy="1407362"/>
          </a:xfrm>
        </p:spPr>
        <p:txBody>
          <a:bodyPr/>
          <a:lstStyle/>
          <a:p>
            <a:r>
              <a:rPr lang="en-US"/>
              <a:t>Required posters</a:t>
            </a:r>
            <a:br>
              <a:rPr lang="en-US"/>
            </a:br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C0B465F-1785-2349-AC57-F23D4D617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423" y="2968331"/>
            <a:ext cx="5177884" cy="92133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January 2024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B8182A-8214-492D-B3C5-381A2685C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57" y="4786078"/>
            <a:ext cx="7888908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63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Equal Opportunity Board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74AEF4-6B40-40DD-B878-E93BA42AD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9" t="10991" r="13002" b="10991"/>
          <a:stretch/>
        </p:blipFill>
        <p:spPr>
          <a:xfrm>
            <a:off x="4476235" y="868727"/>
            <a:ext cx="4075151" cy="5396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3F67D4-2146-469F-91DB-8C2633F9BD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18" t="6126" r="17087" b="18559"/>
          <a:stretch/>
        </p:blipFill>
        <p:spPr>
          <a:xfrm>
            <a:off x="271851" y="868727"/>
            <a:ext cx="4040658" cy="539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68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95" y="0"/>
            <a:ext cx="7543800" cy="914400"/>
          </a:xfrm>
        </p:spPr>
        <p:txBody>
          <a:bodyPr/>
          <a:lstStyle/>
          <a:p>
            <a:r>
              <a:rPr lang="en-US"/>
              <a:t>WIOA Equal Opportunity is the Law</a:t>
            </a:r>
            <a:br>
              <a:rPr lang="en-US"/>
            </a:br>
            <a:r>
              <a:rPr lang="en-US" sz="1800">
                <a:solidFill>
                  <a:schemeClr val="tx1"/>
                </a:solidFill>
              </a:rPr>
              <a:t>(EO Board)</a:t>
            </a:r>
            <a:endParaRPr lang="en-US"/>
          </a:p>
        </p:txBody>
      </p:sp>
      <p:pic>
        <p:nvPicPr>
          <p:cNvPr id="3" name="Picture 2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1DE3BAA2-2CE3-1530-99C8-96B3F67E7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06" y="982494"/>
            <a:ext cx="3995754" cy="5183140"/>
          </a:xfrm>
          <a:prstGeom prst="rect">
            <a:avLst/>
          </a:prstGeom>
        </p:spPr>
      </p:pic>
      <p:pic>
        <p:nvPicPr>
          <p:cNvPr id="7" name="Picture 6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9FB3A8AD-E857-6422-C9EE-B40EC46BAB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8" b="1387"/>
          <a:stretch/>
        </p:blipFill>
        <p:spPr>
          <a:xfrm>
            <a:off x="4349759" y="995428"/>
            <a:ext cx="4062721" cy="509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4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442B2-1C1D-057D-8F8C-8C0D1FD64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800" dirty="0"/>
              <a:t>ES and Employment Related Law Complaint System with Contact Information – Replaces Job Services Complaint System </a:t>
            </a:r>
            <a:r>
              <a:rPr lang="en-US" sz="1800" dirty="0">
                <a:solidFill>
                  <a:schemeClr val="tx1"/>
                </a:solidFill>
              </a:rPr>
              <a:t>(EO Board)</a:t>
            </a:r>
          </a:p>
        </p:txBody>
      </p:sp>
      <p:pic>
        <p:nvPicPr>
          <p:cNvPr id="15" name="Content Placeholder 14" descr="A two different colored posters&#10;&#10;Description automatically generated with medium confidence">
            <a:extLst>
              <a:ext uri="{FF2B5EF4-FFF2-40B4-BE49-F238E27FC236}">
                <a16:creationId xmlns:a16="http://schemas.microsoft.com/office/drawing/2014/main" id="{98D01B32-51A2-3906-683B-123864E0D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1288" y="1060450"/>
            <a:ext cx="6341423" cy="5486400"/>
          </a:xfrm>
        </p:spPr>
      </p:pic>
    </p:spTree>
    <p:extLst>
      <p:ext uri="{BB962C8B-B14F-4D97-AF65-F5344CB8AC3E}">
        <p14:creationId xmlns:p14="http://schemas.microsoft.com/office/powerpoint/2010/main" val="4054272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97" y="135653"/>
            <a:ext cx="7543800" cy="914400"/>
          </a:xfrm>
        </p:spPr>
        <p:txBody>
          <a:bodyPr/>
          <a:lstStyle/>
          <a:p>
            <a:r>
              <a:rPr lang="en-US"/>
              <a:t>Know Your Rights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(EO Board)</a:t>
            </a:r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D64E4D9-72F3-4E80-B65B-501FFC8A7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94" y="1143000"/>
            <a:ext cx="4090670" cy="508949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7CDC04F-A69B-4C60-963A-BC18C4A7B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564" y="1143000"/>
            <a:ext cx="4077154" cy="508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40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97" y="135653"/>
            <a:ext cx="7543800" cy="914400"/>
          </a:xfrm>
        </p:spPr>
        <p:txBody>
          <a:bodyPr/>
          <a:lstStyle/>
          <a:p>
            <a:r>
              <a:rPr lang="en-US"/>
              <a:t>Know Your Rights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(EO Board)</a:t>
            </a:r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017AB60-8ACA-4B90-9CCD-F75447666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91"/>
          <a:stretch/>
        </p:blipFill>
        <p:spPr>
          <a:xfrm>
            <a:off x="4329584" y="1215850"/>
            <a:ext cx="4032497" cy="5071906"/>
          </a:xfrm>
          <a:prstGeom prst="rect">
            <a:avLst/>
          </a:prstGeom>
        </p:spPr>
      </p:pic>
      <p:pic>
        <p:nvPicPr>
          <p:cNvPr id="10" name="Picture 9" descr="Table&#10;&#10;Description automatically generated with low confidence">
            <a:extLst>
              <a:ext uri="{FF2B5EF4-FFF2-40B4-BE49-F238E27FC236}">
                <a16:creationId xmlns:a16="http://schemas.microsoft.com/office/drawing/2014/main" id="{51CCAD41-372E-4A50-ACDD-37F71B40D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72" y="1215850"/>
            <a:ext cx="3966412" cy="507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90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97" y="135653"/>
            <a:ext cx="7543800" cy="914400"/>
          </a:xfrm>
        </p:spPr>
        <p:txBody>
          <a:bodyPr/>
          <a:lstStyle/>
          <a:p>
            <a:r>
              <a:rPr lang="en-US"/>
              <a:t>SNAP E&amp;T - Justice For All 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(EO Board)</a:t>
            </a:r>
            <a:endParaRPr lang="en-US"/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52F3082F-2441-6490-7A81-BE56CF4A9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297" y="710018"/>
            <a:ext cx="3747497" cy="5904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D1928D-FCB1-E921-601C-CD9406967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96" y="5272816"/>
            <a:ext cx="2259222" cy="20221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C845CD-628F-DE9B-F14B-9EDD004A69B1}"/>
              </a:ext>
            </a:extLst>
          </p:cNvPr>
          <p:cNvCxnSpPr/>
          <p:nvPr/>
        </p:nvCxnSpPr>
        <p:spPr>
          <a:xfrm flipH="1" flipV="1">
            <a:off x="1488141" y="5528235"/>
            <a:ext cx="1075765" cy="938306"/>
          </a:xfrm>
          <a:prstGeom prst="straightConnector1">
            <a:avLst/>
          </a:prstGeom>
          <a:ln w="12700" cap="flat" cmpd="sng" algn="ctr">
            <a:solidFill>
              <a:srgbClr val="E38D1A"/>
            </a:solidFill>
            <a:prstDash val="solid"/>
            <a:round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EB8AB5-8045-0D43-FFCC-14985181DD52}"/>
              </a:ext>
            </a:extLst>
          </p:cNvPr>
          <p:cNvCxnSpPr/>
          <p:nvPr/>
        </p:nvCxnSpPr>
        <p:spPr>
          <a:xfrm flipH="1" flipV="1">
            <a:off x="2103718" y="5528235"/>
            <a:ext cx="460188" cy="938306"/>
          </a:xfrm>
          <a:prstGeom prst="straightConnector1">
            <a:avLst/>
          </a:prstGeom>
          <a:ln w="12700" cap="flat" cmpd="sng" algn="ctr">
            <a:solidFill>
              <a:srgbClr val="E38D1A"/>
            </a:solidFill>
            <a:prstDash val="solid"/>
            <a:round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235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ADD508A-7E37-41C2-9190-CDF40DB273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1"/>
          <a:stretch/>
        </p:blipFill>
        <p:spPr>
          <a:xfrm>
            <a:off x="4406227" y="930123"/>
            <a:ext cx="3896651" cy="537831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97" y="135653"/>
            <a:ext cx="7543800" cy="914400"/>
          </a:xfrm>
        </p:spPr>
        <p:txBody>
          <a:bodyPr/>
          <a:lstStyle/>
          <a:p>
            <a:r>
              <a:rPr lang="en-US"/>
              <a:t>Whistle Blower Act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(EO Board)</a:t>
            </a:r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B921358-B821-40E1-8750-8DC9D694D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10" y="930123"/>
            <a:ext cx="4141624" cy="53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30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"/>
            <a:ext cx="8090452" cy="1288111"/>
          </a:xfrm>
        </p:spPr>
        <p:txBody>
          <a:bodyPr/>
          <a:lstStyle/>
          <a:p>
            <a:r>
              <a:rPr lang="en-US"/>
              <a:t>Volume Control Pictogram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C98ACB-83DA-C647-997A-A272E9D71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3062028"/>
            <a:ext cx="2206487" cy="733945"/>
          </a:xfrm>
        </p:spPr>
        <p:txBody>
          <a:bodyPr/>
          <a:lstStyle/>
          <a:p>
            <a:pPr algn="ctr"/>
            <a:r>
              <a:rPr lang="en-US"/>
              <a:t>At public telephones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726094-7721-468B-A8B0-9D5FFEFBB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05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32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"/>
            <a:ext cx="8090452" cy="1288111"/>
          </a:xfrm>
        </p:spPr>
        <p:txBody>
          <a:bodyPr/>
          <a:lstStyle/>
          <a:p>
            <a:r>
              <a:rPr lang="en-US"/>
              <a:t>TTY Pictogram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C98ACB-83DA-C647-997A-A272E9D71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05354"/>
            <a:ext cx="2206487" cy="733945"/>
          </a:xfrm>
        </p:spPr>
        <p:txBody>
          <a:bodyPr/>
          <a:lstStyle/>
          <a:p>
            <a:pPr algn="ctr"/>
            <a:r>
              <a:rPr lang="en-US"/>
              <a:t>At </a:t>
            </a:r>
          </a:p>
          <a:p>
            <a:pPr algn="ctr"/>
            <a:r>
              <a:rPr lang="en-US"/>
              <a:t>TTY machine, near video phone, and near public phones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828B00-46AB-48ED-9664-F705E0BF4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526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46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090452" cy="1089330"/>
          </a:xfrm>
        </p:spPr>
        <p:txBody>
          <a:bodyPr/>
          <a:lstStyle/>
          <a:p>
            <a:r>
              <a:rPr lang="en-US"/>
              <a:t>Video Relay Service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C98ACB-83DA-C647-997A-A272E9D71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361730"/>
            <a:ext cx="1315453" cy="3252685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Near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TTY machine,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at video phone,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&amp;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near public phones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4EEFC87-96DC-43FE-8F6B-06BFD8D2E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214" y="6062868"/>
            <a:ext cx="132588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September 2018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0FFFE0B-AA05-40E4-9A5A-381D0C93A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906" y="766619"/>
            <a:ext cx="4733963" cy="596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16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1022AB-69D7-9B48-986E-60ACDBB4B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areas</a:t>
            </a:r>
          </a:p>
        </p:txBody>
      </p:sp>
    </p:spTree>
    <p:extLst>
      <p:ext uri="{BB962C8B-B14F-4D97-AF65-F5344CB8AC3E}">
        <p14:creationId xmlns:p14="http://schemas.microsoft.com/office/powerpoint/2010/main" val="3898384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"/>
            <a:ext cx="8090452" cy="1073427"/>
          </a:xfrm>
        </p:spPr>
        <p:txBody>
          <a:bodyPr/>
          <a:lstStyle/>
          <a:p>
            <a:r>
              <a:rPr lang="en-US"/>
              <a:t>Assistive Technology &amp; Auxiliary Aids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C98ACB-83DA-C647-997A-A272E9D71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439" y="2554357"/>
            <a:ext cx="2043483" cy="1749286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At </a:t>
            </a:r>
            <a:r>
              <a:rPr lang="en-US" u="sng"/>
              <a:t>each</a:t>
            </a:r>
            <a:r>
              <a:rPr lang="en-US"/>
              <a:t> accessible workstation, TTY machine, &amp; video phone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66C5CFA8-DAC1-4828-A556-22F94D80E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563" y="775855"/>
            <a:ext cx="4601673" cy="584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69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"/>
            <a:ext cx="8090452" cy="1288111"/>
          </a:xfrm>
        </p:spPr>
        <p:txBody>
          <a:bodyPr/>
          <a:lstStyle/>
          <a:p>
            <a:r>
              <a:rPr lang="en-US"/>
              <a:t>Unemployment Insurance Appeals </a:t>
            </a:r>
            <a:br>
              <a:rPr lang="en-US"/>
            </a:br>
            <a:r>
              <a:rPr lang="en-US"/>
              <a:t>Fax Confirmation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C98ACB-83DA-C647-997A-A272E9D71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844142"/>
            <a:ext cx="2206487" cy="1169716"/>
          </a:xfrm>
        </p:spPr>
        <p:txBody>
          <a:bodyPr/>
          <a:lstStyle/>
          <a:p>
            <a:pPr algn="ctr"/>
            <a:r>
              <a:rPr lang="en-US"/>
              <a:t>At </a:t>
            </a:r>
            <a:r>
              <a:rPr lang="en-US" u="sng"/>
              <a:t>each</a:t>
            </a:r>
            <a:r>
              <a:rPr lang="en-US"/>
              <a:t> Resource Room fax machine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85454-BFDF-4959-AF2E-5B3F656C8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67" t="14445" r="15833" b="5555"/>
          <a:stretch/>
        </p:blipFill>
        <p:spPr>
          <a:xfrm>
            <a:off x="3004121" y="1288110"/>
            <a:ext cx="3978597" cy="51153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703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 Labor Standards Act</a:t>
            </a:r>
          </a:p>
        </p:txBody>
      </p:sp>
      <p:pic>
        <p:nvPicPr>
          <p:cNvPr id="6" name="Picture 5" descr="A red and white sign with black text&#10;&#10;Description automatically generated">
            <a:extLst>
              <a:ext uri="{FF2B5EF4-FFF2-40B4-BE49-F238E27FC236}">
                <a16:creationId xmlns:a16="http://schemas.microsoft.com/office/drawing/2014/main" id="{46001A74-0D63-1F7D-4DB5-FB2172931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95" y="565151"/>
            <a:ext cx="3678920" cy="5727698"/>
          </a:xfrm>
          <a:prstGeom prst="rect">
            <a:avLst/>
          </a:prstGeom>
        </p:spPr>
      </p:pic>
      <p:pic>
        <p:nvPicPr>
          <p:cNvPr id="8" name="Picture 7" descr="A red and white document with black text&#10;&#10;Description automatically generated">
            <a:extLst>
              <a:ext uri="{FF2B5EF4-FFF2-40B4-BE49-F238E27FC236}">
                <a16:creationId xmlns:a16="http://schemas.microsoft.com/office/drawing/2014/main" id="{72CB192D-23CA-CE15-3E14-8DC04E683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98" y="739776"/>
            <a:ext cx="3533212" cy="555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21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Are You Owed Wages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785B6D-2AD7-4598-BFA7-A3D587498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14" t="12418" r="66140" b="3995"/>
          <a:stretch/>
        </p:blipFill>
        <p:spPr>
          <a:xfrm>
            <a:off x="310307" y="771718"/>
            <a:ext cx="4261693" cy="5491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BFBE80-0AD9-4EB2-BAD1-D6D83EAC0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21" t="13353" r="68910" b="4620"/>
          <a:stretch/>
        </p:blipFill>
        <p:spPr>
          <a:xfrm>
            <a:off x="4707808" y="810127"/>
            <a:ext cx="4146520" cy="541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6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857" y="0"/>
            <a:ext cx="8380675" cy="914400"/>
          </a:xfrm>
        </p:spPr>
        <p:txBody>
          <a:bodyPr/>
          <a:lstStyle/>
          <a:p>
            <a:r>
              <a:rPr lang="en-US"/>
              <a:t>TWC Fraud, Waste, &amp; Abuse and Child Care Fraud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26DC1F-BACD-4BC4-BFE0-D915C048E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39" t="23520" r="19839" b="18878"/>
          <a:stretch/>
        </p:blipFill>
        <p:spPr>
          <a:xfrm>
            <a:off x="2347964" y="3429000"/>
            <a:ext cx="2042993" cy="31162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BDE06C-1556-483A-BF68-3FDA7C6FB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60" t="13131" r="70609" b="6483"/>
          <a:stretch/>
        </p:blipFill>
        <p:spPr>
          <a:xfrm>
            <a:off x="4429441" y="3385214"/>
            <a:ext cx="2114793" cy="3160035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AA53130-4B56-4DA0-91C5-B45527356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2920" y="1601314"/>
            <a:ext cx="2598161" cy="792903"/>
          </a:xfrm>
        </p:spPr>
        <p:txBody>
          <a:bodyPr/>
          <a:lstStyle/>
          <a:p>
            <a:pPr algn="ctr"/>
            <a:r>
              <a:rPr lang="en-US"/>
              <a:t>Must be posted together</a:t>
            </a:r>
          </a:p>
        </p:txBody>
      </p:sp>
      <p:pic>
        <p:nvPicPr>
          <p:cNvPr id="8" name="Picture 7" descr="A blue and white poster with red and white text&#10;&#10;Description automatically generated">
            <a:extLst>
              <a:ext uri="{FF2B5EF4-FFF2-40B4-BE49-F238E27FC236}">
                <a16:creationId xmlns:a16="http://schemas.microsoft.com/office/drawing/2014/main" id="{B5026973-CA41-5786-50BB-28C5D1BD7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88" y="914401"/>
            <a:ext cx="2085491" cy="2792276"/>
          </a:xfrm>
          <a:prstGeom prst="rect">
            <a:avLst/>
          </a:prstGeom>
        </p:spPr>
      </p:pic>
      <p:pic>
        <p:nvPicPr>
          <p:cNvPr id="10" name="Picture 9" descr="A blue and red poster&#10;&#10;Description automatically generated">
            <a:extLst>
              <a:ext uri="{FF2B5EF4-FFF2-40B4-BE49-F238E27FC236}">
                <a16:creationId xmlns:a16="http://schemas.microsoft.com/office/drawing/2014/main" id="{CC4BD3E2-0358-55AD-30D3-6B60011AD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718" y="914400"/>
            <a:ext cx="2187234" cy="285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86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Child Labor Laws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EF230-8C54-407F-BAC9-5A1C2989E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6" t="12288" r="69913" b="8647"/>
          <a:stretch/>
        </p:blipFill>
        <p:spPr>
          <a:xfrm>
            <a:off x="641818" y="699714"/>
            <a:ext cx="3868965" cy="55897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C61C4C-72A5-4D75-BA4B-DA391E3F9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69" t="12203" r="70174" b="4938"/>
          <a:stretch/>
        </p:blipFill>
        <p:spPr>
          <a:xfrm>
            <a:off x="4777313" y="699714"/>
            <a:ext cx="3587460" cy="55897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964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9C4EF-3868-4020-931C-57B790A3D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IRS Earned Income Tax Credit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7BB83F4-13C3-4307-8083-498ADEE1D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8295" y="1005586"/>
            <a:ext cx="4043842" cy="5230622"/>
          </a:xfr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CA99064-AB93-4251-931A-B29E2C765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79" y="914400"/>
            <a:ext cx="4160552" cy="539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24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1022AB-69D7-9B48-986E-60ACDBB4B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employee areas</a:t>
            </a:r>
          </a:p>
        </p:txBody>
      </p:sp>
    </p:spTree>
    <p:extLst>
      <p:ext uri="{BB962C8B-B14F-4D97-AF65-F5344CB8AC3E}">
        <p14:creationId xmlns:p14="http://schemas.microsoft.com/office/powerpoint/2010/main" val="2647486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8" y="81028"/>
            <a:ext cx="7543800" cy="914400"/>
          </a:xfrm>
        </p:spPr>
        <p:txBody>
          <a:bodyPr/>
          <a:lstStyle/>
          <a:p>
            <a:r>
              <a:rPr lang="en-US"/>
              <a:t>WIOA Equal Opportunity is the Law</a:t>
            </a:r>
            <a:br>
              <a:rPr lang="en-US"/>
            </a:br>
            <a:endParaRPr lang="en-US"/>
          </a:p>
        </p:txBody>
      </p:sp>
      <p:pic>
        <p:nvPicPr>
          <p:cNvPr id="3" name="Picture 2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1DE3BAA2-2CE3-1530-99C8-96B3F67E7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06" y="982494"/>
            <a:ext cx="3995754" cy="5183140"/>
          </a:xfrm>
          <a:prstGeom prst="rect">
            <a:avLst/>
          </a:prstGeom>
        </p:spPr>
      </p:pic>
      <p:pic>
        <p:nvPicPr>
          <p:cNvPr id="7" name="Picture 6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9FB3A8AD-E857-6422-C9EE-B40EC46BAB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8" b="1387"/>
          <a:stretch/>
        </p:blipFill>
        <p:spPr>
          <a:xfrm>
            <a:off x="4349759" y="995428"/>
            <a:ext cx="4062721" cy="509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20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TWC Equal Employment Opportunity is the Law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599826-34CF-4897-A1DD-ACAE32C2D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22" t="13131" r="69045" b="5555"/>
          <a:stretch/>
        </p:blipFill>
        <p:spPr>
          <a:xfrm>
            <a:off x="2296200" y="811036"/>
            <a:ext cx="4551600" cy="57090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4983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Core Values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9F660A-ABB5-4B23-9432-78012953F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33" t="35186" r="21145" b="29259"/>
          <a:stretch/>
        </p:blipFill>
        <p:spPr>
          <a:xfrm>
            <a:off x="3361558" y="415255"/>
            <a:ext cx="2420885" cy="3018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92C35F-E8AF-4912-816E-5D8E344301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44" t="14444" r="16667" b="11481"/>
          <a:stretch/>
        </p:blipFill>
        <p:spPr>
          <a:xfrm>
            <a:off x="422071" y="1930094"/>
            <a:ext cx="2358280" cy="2997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5AA781-F78A-411D-AF15-7F5C821E7C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945" t="14444" r="16667" b="11481"/>
          <a:stretch/>
        </p:blipFill>
        <p:spPr>
          <a:xfrm>
            <a:off x="6241646" y="1874877"/>
            <a:ext cx="2445155" cy="31082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AD348-D72E-4AA8-A9DD-DD6D803202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492" t="14444" r="16667" b="11481"/>
          <a:stretch/>
        </p:blipFill>
        <p:spPr>
          <a:xfrm>
            <a:off x="3333084" y="3495005"/>
            <a:ext cx="2477833" cy="306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61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Report Fraud, Waste, or Abuse</a:t>
            </a:r>
          </a:p>
        </p:txBody>
      </p:sp>
      <p:pic>
        <p:nvPicPr>
          <p:cNvPr id="3" name="Picture 2" descr="A collage of people using a computer&#10;&#10;Description automatically generated">
            <a:extLst>
              <a:ext uri="{FF2B5EF4-FFF2-40B4-BE49-F238E27FC236}">
                <a16:creationId xmlns:a16="http://schemas.microsoft.com/office/drawing/2014/main" id="{E06D67A8-B79A-435C-5FEF-28DBCF0E8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99671"/>
            <a:ext cx="3756261" cy="4921624"/>
          </a:xfrm>
          <a:prstGeom prst="rect">
            <a:avLst/>
          </a:prstGeom>
        </p:spPr>
      </p:pic>
      <p:pic>
        <p:nvPicPr>
          <p:cNvPr id="8" name="Picture 7" descr="A collage of people using a computer&#10;&#10;Description automatically generated">
            <a:extLst>
              <a:ext uri="{FF2B5EF4-FFF2-40B4-BE49-F238E27FC236}">
                <a16:creationId xmlns:a16="http://schemas.microsoft.com/office/drawing/2014/main" id="{D59FCB9A-0337-B18D-52D9-4C5485C19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519" y="1099671"/>
            <a:ext cx="3841721" cy="49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71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Reporting Workplace Violence </a:t>
            </a:r>
          </a:p>
        </p:txBody>
      </p:sp>
      <p:pic>
        <p:nvPicPr>
          <p:cNvPr id="5" name="Picture 4" descr="A close-up of a report&#10;&#10;Description automatically generated">
            <a:extLst>
              <a:ext uri="{FF2B5EF4-FFF2-40B4-BE49-F238E27FC236}">
                <a16:creationId xmlns:a16="http://schemas.microsoft.com/office/drawing/2014/main" id="{25FE0A1F-F5BE-754A-4BC0-AEFF9228A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92" y="839667"/>
            <a:ext cx="7047797" cy="544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39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E-Verify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516B3-45C9-4C6E-894F-F2274FA00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30" t="12203" r="68696" b="4628"/>
          <a:stretch/>
        </p:blipFill>
        <p:spPr>
          <a:xfrm>
            <a:off x="2270407" y="466663"/>
            <a:ext cx="4603186" cy="59246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4437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 Labor Standards Act</a:t>
            </a:r>
          </a:p>
        </p:txBody>
      </p:sp>
      <p:pic>
        <p:nvPicPr>
          <p:cNvPr id="6" name="Picture 5" descr="A red and white sign with black text&#10;&#10;Description automatically generated">
            <a:extLst>
              <a:ext uri="{FF2B5EF4-FFF2-40B4-BE49-F238E27FC236}">
                <a16:creationId xmlns:a16="http://schemas.microsoft.com/office/drawing/2014/main" id="{46001A74-0D63-1F7D-4DB5-FB2172931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95" y="565151"/>
            <a:ext cx="3678920" cy="5727698"/>
          </a:xfrm>
          <a:prstGeom prst="rect">
            <a:avLst/>
          </a:prstGeom>
        </p:spPr>
      </p:pic>
      <p:pic>
        <p:nvPicPr>
          <p:cNvPr id="8" name="Picture 7" descr="A red and white document with black text&#10;&#10;Description automatically generated">
            <a:extLst>
              <a:ext uri="{FF2B5EF4-FFF2-40B4-BE49-F238E27FC236}">
                <a16:creationId xmlns:a16="http://schemas.microsoft.com/office/drawing/2014/main" id="{72CB192D-23CA-CE15-3E14-8DC04E683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98" y="739776"/>
            <a:ext cx="3533212" cy="555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90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Family Medical Leave Act</a:t>
            </a:r>
          </a:p>
        </p:txBody>
      </p:sp>
      <p:pic>
        <p:nvPicPr>
          <p:cNvPr id="6" name="Picture 5" descr="A poster with text on it&#10;&#10;Description automatically generated">
            <a:extLst>
              <a:ext uri="{FF2B5EF4-FFF2-40B4-BE49-F238E27FC236}">
                <a16:creationId xmlns:a16="http://schemas.microsoft.com/office/drawing/2014/main" id="{B3E1E2E1-AEFC-74DE-B6FD-9B71DC790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35" y="812800"/>
            <a:ext cx="3312307" cy="5232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close-up of a document&#10;&#10;Description automatically generated">
            <a:extLst>
              <a:ext uri="{FF2B5EF4-FFF2-40B4-BE49-F238E27FC236}">
                <a16:creationId xmlns:a16="http://schemas.microsoft.com/office/drawing/2014/main" id="{B8CED5B6-3523-5C1B-34E2-37DF64AE5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970" y="812800"/>
            <a:ext cx="3406873" cy="5232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4093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Employee Polygraph Protection 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04AF39-FDC7-4623-A7CA-69F430AD2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74" t="12512" r="70696" b="4627"/>
          <a:stretch/>
        </p:blipFill>
        <p:spPr>
          <a:xfrm>
            <a:off x="791880" y="795130"/>
            <a:ext cx="3587866" cy="55261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4B5B41-CFE8-45A5-920B-A5DAED656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87" t="11584" r="70522" b="4010"/>
          <a:stretch/>
        </p:blipFill>
        <p:spPr>
          <a:xfrm>
            <a:off x="4714425" y="795130"/>
            <a:ext cx="3582880" cy="55261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7829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Occupation Safety and Health Act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46391B-6212-4AA9-88A5-29A46EB8E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06" t="12417" r="17100"/>
          <a:stretch/>
        </p:blipFill>
        <p:spPr>
          <a:xfrm>
            <a:off x="1135942" y="826935"/>
            <a:ext cx="3339806" cy="55990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9348BB-BD18-4885-A361-312C658B5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98" t="12729" r="17058"/>
          <a:stretch/>
        </p:blipFill>
        <p:spPr>
          <a:xfrm>
            <a:off x="4732423" y="826935"/>
            <a:ext cx="3408947" cy="55990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8874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Texas Payday Law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03DEF8-84D2-4640-A5C9-9D9E4D701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6117" y="1226684"/>
            <a:ext cx="3085106" cy="1067269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Employers that do </a:t>
            </a:r>
            <a:r>
              <a:rPr lang="en-US" u="sng">
                <a:highlight>
                  <a:srgbClr val="FFFF00"/>
                </a:highlight>
              </a:rPr>
              <a:t>not</a:t>
            </a:r>
            <a:r>
              <a:rPr lang="en-US"/>
              <a:t> participate in unemployment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AD7C8AC-6A98-4122-ABF4-9716FC016E95}"/>
              </a:ext>
            </a:extLst>
          </p:cNvPr>
          <p:cNvSpPr txBox="1">
            <a:spLocks/>
          </p:cNvSpPr>
          <p:nvPr/>
        </p:nvSpPr>
        <p:spPr>
          <a:xfrm>
            <a:off x="778565" y="4957171"/>
            <a:ext cx="3085106" cy="1067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tabLst/>
              <a:defRPr sz="2200" b="1" kern="1200" spc="0" baseline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179388" indent="-182880" algn="l" defTabSz="457200" rtl="0" eaLnBrk="1" latinLnBrk="0" hangingPunct="1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2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65760" indent="-180975" algn="l" defTabSz="4572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tabLst/>
              <a:defRPr sz="22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76263" indent="-180975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.AppleSystemUIFont"/>
              <a:buChar char="–"/>
              <a:tabLst/>
              <a:defRPr sz="18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746125" indent="-17938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»"/>
              <a:tabLst/>
              <a:defRPr sz="18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Blanks must be completed, as appropriate</a:t>
            </a:r>
          </a:p>
        </p:txBody>
      </p:sp>
      <p:pic>
        <p:nvPicPr>
          <p:cNvPr id="10" name="Picture 9" descr="A black and white document with black text&#10;&#10;Description automatically generated">
            <a:extLst>
              <a:ext uri="{FF2B5EF4-FFF2-40B4-BE49-F238E27FC236}">
                <a16:creationId xmlns:a16="http://schemas.microsoft.com/office/drawing/2014/main" id="{BF3424C2-C504-C753-A780-DAE33949E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983" y="2528684"/>
            <a:ext cx="4392694" cy="3495756"/>
          </a:xfrm>
          <a:prstGeom prst="rect">
            <a:avLst/>
          </a:prstGeom>
        </p:spPr>
      </p:pic>
      <p:pic>
        <p:nvPicPr>
          <p:cNvPr id="8" name="Picture 7" descr="A close-up of a document&#10;&#10;Description automatically generated">
            <a:extLst>
              <a:ext uri="{FF2B5EF4-FFF2-40B4-BE49-F238E27FC236}">
                <a16:creationId xmlns:a16="http://schemas.microsoft.com/office/drawing/2014/main" id="{9F8F50A5-DBEF-FB8E-8DFC-4680D5440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76" y="1226684"/>
            <a:ext cx="4087483" cy="324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680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Texas Payday Law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03DEF8-84D2-4640-A5C9-9D9E4D701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6117" y="1226684"/>
            <a:ext cx="3085106" cy="1067269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Employers that </a:t>
            </a:r>
            <a:r>
              <a:rPr lang="en-US" u="sng">
                <a:highlight>
                  <a:srgbClr val="FFFF00"/>
                </a:highlight>
              </a:rPr>
              <a:t>do</a:t>
            </a:r>
            <a:r>
              <a:rPr lang="en-US"/>
              <a:t> participate in unemployment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AD7C8AC-6A98-4122-ABF4-9716FC016E95}"/>
              </a:ext>
            </a:extLst>
          </p:cNvPr>
          <p:cNvSpPr txBox="1">
            <a:spLocks/>
          </p:cNvSpPr>
          <p:nvPr/>
        </p:nvSpPr>
        <p:spPr>
          <a:xfrm>
            <a:off x="778565" y="4957171"/>
            <a:ext cx="3085106" cy="1067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tabLst/>
              <a:defRPr sz="2200" b="1" kern="1200" spc="0" baseline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179388" indent="-182880" algn="l" defTabSz="457200" rtl="0" eaLnBrk="1" latinLnBrk="0" hangingPunct="1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2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65760" indent="-180975" algn="l" defTabSz="4572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tabLst/>
              <a:defRPr sz="22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76263" indent="-180975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.AppleSystemUIFont"/>
              <a:buChar char="–"/>
              <a:tabLst/>
              <a:defRPr sz="18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746125" indent="-17938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»"/>
              <a:tabLst/>
              <a:defRPr sz="18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Blanks must be completed, as appropriate</a:t>
            </a:r>
          </a:p>
        </p:txBody>
      </p:sp>
      <p:pic>
        <p:nvPicPr>
          <p:cNvPr id="3" name="Picture 2" descr="A document with text on it&#10;&#10;Description automatically generated">
            <a:extLst>
              <a:ext uri="{FF2B5EF4-FFF2-40B4-BE49-F238E27FC236}">
                <a16:creationId xmlns:a16="http://schemas.microsoft.com/office/drawing/2014/main" id="{9696F512-54D7-7800-A7EA-A4A7F1AE5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380" y="2484922"/>
            <a:ext cx="4409681" cy="3437468"/>
          </a:xfrm>
          <a:prstGeom prst="rect">
            <a:avLst/>
          </a:prstGeom>
        </p:spPr>
      </p:pic>
      <p:pic>
        <p:nvPicPr>
          <p:cNvPr id="9" name="Picture 8" descr="A close-up of a document&#10;&#10;Description automatically generated">
            <a:extLst>
              <a:ext uri="{FF2B5EF4-FFF2-40B4-BE49-F238E27FC236}">
                <a16:creationId xmlns:a16="http://schemas.microsoft.com/office/drawing/2014/main" id="{D659F664-7BAC-23E4-EC3F-600F992B0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38" y="1105369"/>
            <a:ext cx="4264442" cy="3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17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Workers’ Compensation Notice 5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F0DB707-D5BF-4A9A-BD84-3943DA481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533" y="1004047"/>
            <a:ext cx="3262022" cy="1067269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Employers that do </a:t>
            </a:r>
            <a:r>
              <a:rPr lang="en-US" u="sng">
                <a:highlight>
                  <a:srgbClr val="FFFF00"/>
                </a:highlight>
              </a:rPr>
              <a:t>not</a:t>
            </a:r>
            <a:r>
              <a:rPr lang="en-US">
                <a:highlight>
                  <a:srgbClr val="FFFF00"/>
                </a:highlight>
              </a:rPr>
              <a:t> </a:t>
            </a:r>
            <a:r>
              <a:rPr lang="en-US"/>
              <a:t>participate in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workers’ compensation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BB8160-9B43-493A-B177-5AC1E643C0C2}"/>
              </a:ext>
            </a:extLst>
          </p:cNvPr>
          <p:cNvSpPr txBox="1">
            <a:spLocks/>
          </p:cNvSpPr>
          <p:nvPr/>
        </p:nvSpPr>
        <p:spPr>
          <a:xfrm>
            <a:off x="778565" y="4957171"/>
            <a:ext cx="3085106" cy="1067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tabLst/>
              <a:defRPr sz="2200" b="1" kern="1200" spc="0" baseline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179388" indent="-182880" algn="l" defTabSz="457200" rtl="0" eaLnBrk="1" latinLnBrk="0" hangingPunct="1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2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65760" indent="-180975" algn="l" defTabSz="4572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tabLst/>
              <a:defRPr sz="22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76263" indent="-180975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.AppleSystemUIFont"/>
              <a:buChar char="–"/>
              <a:tabLst/>
              <a:defRPr sz="18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746125" indent="-17938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»"/>
              <a:tabLst/>
              <a:defRPr sz="18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Blanks must be completed, as appropriate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24831A-025A-4A0E-A8D7-86B03F4728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1" t="14058" r="62522" b="5864"/>
          <a:stretch/>
        </p:blipFill>
        <p:spPr>
          <a:xfrm>
            <a:off x="174266" y="914400"/>
            <a:ext cx="4907458" cy="367350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9BFADC-BABE-465F-9C1C-0CC7318E2D96}"/>
              </a:ext>
            </a:extLst>
          </p:cNvPr>
          <p:cNvGrpSpPr/>
          <p:nvPr/>
        </p:nvGrpSpPr>
        <p:grpSpPr>
          <a:xfrm>
            <a:off x="5376407" y="2387110"/>
            <a:ext cx="3593327" cy="3844994"/>
            <a:chOff x="5280330" y="2396780"/>
            <a:chExt cx="2720670" cy="31102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410755-71F2-455C-9570-86F3A3D58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261" t="13131" r="67739" b="33541"/>
            <a:stretch/>
          </p:blipFill>
          <p:spPr>
            <a:xfrm>
              <a:off x="5280331" y="2396780"/>
              <a:ext cx="2720669" cy="291469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35172A-E951-4A92-A59B-06B95D0E0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261" t="90001" r="67739" b="5246"/>
            <a:stretch/>
          </p:blipFill>
          <p:spPr>
            <a:xfrm>
              <a:off x="5280330" y="5247320"/>
              <a:ext cx="2720669" cy="2597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83761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 AM Workforce Solutions</a:t>
            </a:r>
          </a:p>
        </p:txBody>
      </p:sp>
      <p:pic>
        <p:nvPicPr>
          <p:cNvPr id="1026" name="ymail_attachmentId21236" descr="23AW1ekCBQkGrYhZdhic">
            <a:extLst>
              <a:ext uri="{FF2B5EF4-FFF2-40B4-BE49-F238E27FC236}">
                <a16:creationId xmlns:a16="http://schemas.microsoft.com/office/drawing/2014/main" id="{267AECCC-2F95-4283-916B-3CCEE6408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t="4065" r="13289" b="18556"/>
          <a:stretch/>
        </p:blipFill>
        <p:spPr bwMode="auto">
          <a:xfrm>
            <a:off x="2598089" y="673875"/>
            <a:ext cx="3947823" cy="605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9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Workers’ Compensation Notice 6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2E3013D-57EB-4750-933D-C8ABE594C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6116" y="1226684"/>
            <a:ext cx="3341535" cy="1067269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Employers that </a:t>
            </a:r>
            <a:r>
              <a:rPr lang="en-US" u="sng">
                <a:highlight>
                  <a:srgbClr val="FFFF00"/>
                </a:highlight>
              </a:rPr>
              <a:t>do</a:t>
            </a:r>
            <a:r>
              <a:rPr lang="en-US"/>
              <a:t> participate in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workers’ compensation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79EB06-5911-4827-9C57-2E31F0CBCC26}"/>
              </a:ext>
            </a:extLst>
          </p:cNvPr>
          <p:cNvSpPr txBox="1">
            <a:spLocks/>
          </p:cNvSpPr>
          <p:nvPr/>
        </p:nvSpPr>
        <p:spPr>
          <a:xfrm>
            <a:off x="778565" y="4957171"/>
            <a:ext cx="3085106" cy="1067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tabLst/>
              <a:defRPr sz="2200" b="1" kern="1200" spc="0" baseline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179388" indent="-182880" algn="l" defTabSz="457200" rtl="0" eaLnBrk="1" latinLnBrk="0" hangingPunct="1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2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65760" indent="-180975" algn="l" defTabSz="4572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tabLst/>
              <a:defRPr sz="22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76263" indent="-180975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.AppleSystemUIFont"/>
              <a:buChar char="–"/>
              <a:tabLst/>
              <a:defRPr sz="18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746125" indent="-17938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»"/>
              <a:tabLst/>
              <a:defRPr sz="18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Blanks must be completed, as appropriate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75078F-1BD8-4644-80A0-F3FB59968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3" t="22097" r="62783" b="13594"/>
          <a:stretch/>
        </p:blipFill>
        <p:spPr>
          <a:xfrm>
            <a:off x="318051" y="974036"/>
            <a:ext cx="4359224" cy="33832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970ADE-98F4-4A67-9051-086A8CB88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35" t="12512" r="67652" b="3700"/>
          <a:stretch/>
        </p:blipFill>
        <p:spPr>
          <a:xfrm>
            <a:off x="5709036" y="2293953"/>
            <a:ext cx="2456953" cy="41614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8025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Ombudsman Program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3B7232-5B54-4E5D-A62D-95BD885B4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" t="12512" r="62957" b="4937"/>
          <a:stretch/>
        </p:blipFill>
        <p:spPr>
          <a:xfrm>
            <a:off x="206734" y="834887"/>
            <a:ext cx="4365266" cy="33300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CD9963-4033-4F01-B6EE-9A7922059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83" t="12821" r="11652"/>
          <a:stretch/>
        </p:blipFill>
        <p:spPr>
          <a:xfrm>
            <a:off x="4764367" y="2947524"/>
            <a:ext cx="4172899" cy="3241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3927FD-E184-4A88-B525-81A984CF3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6116" y="1226684"/>
            <a:ext cx="3341535" cy="1067269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Employers that </a:t>
            </a:r>
            <a:r>
              <a:rPr lang="en-US" u="sng">
                <a:highlight>
                  <a:srgbClr val="FFFF00"/>
                </a:highlight>
              </a:rPr>
              <a:t>do</a:t>
            </a:r>
            <a:r>
              <a:rPr lang="en-US"/>
              <a:t> participate in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workers’ compensation</a:t>
            </a:r>
          </a:p>
        </p:txBody>
      </p:sp>
    </p:spTree>
    <p:extLst>
      <p:ext uri="{BB962C8B-B14F-4D97-AF65-F5344CB8AC3E}">
        <p14:creationId xmlns:p14="http://schemas.microsoft.com/office/powerpoint/2010/main" val="367613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Worker Right to Know Notice</a:t>
            </a:r>
          </a:p>
        </p:txBody>
      </p:sp>
      <p:pic>
        <p:nvPicPr>
          <p:cNvPr id="6" name="Picture 5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32353F45-663D-7964-7C3E-F727A37E0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5" y="845820"/>
            <a:ext cx="4071792" cy="5166360"/>
          </a:xfrm>
          <a:prstGeom prst="rect">
            <a:avLst/>
          </a:prstGeom>
        </p:spPr>
      </p:pic>
      <p:pic>
        <p:nvPicPr>
          <p:cNvPr id="8" name="Picture 7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AE31C7B9-B8A2-0662-3536-FBE6AC0DD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127" y="778286"/>
            <a:ext cx="4164627" cy="537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225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Uniformed Services Employment and Reemployment Rights Act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C923BD-65D7-4919-B809-570CF1CF7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17" y="2044613"/>
            <a:ext cx="2333708" cy="2768775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As an alternative to posting, this information may be provided directly to employees in either a paper or electronic format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D86576C-EF37-649D-2BF4-E1DE18815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367" y="914400"/>
            <a:ext cx="4869236" cy="54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034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Earned Income Tax Credit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C6E2E3-08B6-47D2-8BE6-DB3D573D2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882738"/>
            <a:ext cx="2230341" cy="3362858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As an alternative to posting, this information may be provided directly to employees in either a paper or electronic format</a:t>
            </a: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EBF51AC-AC9F-72F8-2368-3601A5151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531" y="738798"/>
            <a:ext cx="2640938" cy="608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97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Pay Transparency Nondiscrimination Provision</a:t>
            </a:r>
          </a:p>
        </p:txBody>
      </p:sp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3E6E0A56-22CF-4F3A-88EC-6F871238B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009647"/>
            <a:ext cx="3842611" cy="5164731"/>
          </a:xfr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82A467C-A2A2-4843-A84E-0C8D8E4E8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09647"/>
            <a:ext cx="4086440" cy="510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83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 Records PIA </a:t>
            </a:r>
          </a:p>
        </p:txBody>
      </p:sp>
      <p:pic>
        <p:nvPicPr>
          <p:cNvPr id="6" name="Content Placeholder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C48F24E-3EBB-4F74-9E2F-118DCF49A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682" y="975360"/>
            <a:ext cx="3754236" cy="5425439"/>
          </a:xfrm>
        </p:spPr>
      </p:pic>
      <p:pic>
        <p:nvPicPr>
          <p:cNvPr id="9" name="Picture 8" descr="A black and white photo of a document&#10;&#10;Description automatically generated with low confidence">
            <a:extLst>
              <a:ext uri="{FF2B5EF4-FFF2-40B4-BE49-F238E27FC236}">
                <a16:creationId xmlns:a16="http://schemas.microsoft.com/office/drawing/2014/main" id="{92BB3749-D48D-45C6-B12E-DAE81BC21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619" y="914400"/>
            <a:ext cx="349243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253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 Records PIA (Continued) 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DFEAAED-8B43-4A29-85AA-D94FCE46B718}"/>
              </a:ext>
            </a:extLst>
          </p:cNvPr>
          <p:cNvSpPr txBox="1">
            <a:spLocks/>
          </p:cNvSpPr>
          <p:nvPr/>
        </p:nvSpPr>
        <p:spPr>
          <a:xfrm>
            <a:off x="457199" y="914400"/>
            <a:ext cx="5325291" cy="1067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tabLst/>
              <a:defRPr sz="2200" b="1" kern="1200" spc="0" baseline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179388" indent="-182880" algn="l" defTabSz="457200" rtl="0" eaLnBrk="1" latinLnBrk="0" hangingPunct="1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2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65760" indent="-180975" algn="l" defTabSz="4572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tabLst/>
              <a:defRPr sz="22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76263" indent="-180975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.AppleSystemUIFont"/>
              <a:buChar char="–"/>
              <a:tabLst/>
              <a:defRPr sz="18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746125" indent="-17938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»"/>
              <a:tabLst/>
              <a:defRPr sz="18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/>
              <a:t>Blanks must be completed, as appropriate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C57A1F-B59E-4C05-BE2C-7E171EB7F31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2"/>
          <a:stretch/>
        </p:blipFill>
        <p:spPr bwMode="auto">
          <a:xfrm>
            <a:off x="457199" y="4510571"/>
            <a:ext cx="7886700" cy="109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929365D-D866-4A85-9A7D-E7969EA25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038819"/>
            <a:ext cx="7429500" cy="1638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11D891-6A4C-4066-9E61-285F5B1548AE}"/>
              </a:ext>
            </a:extLst>
          </p:cNvPr>
          <p:cNvSpPr txBox="1"/>
          <p:nvPr/>
        </p:nvSpPr>
        <p:spPr>
          <a:xfrm>
            <a:off x="687976" y="1541417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>
                <a:solidFill>
                  <a:srgbClr val="211D1E"/>
                </a:solidFill>
                <a:effectLst/>
                <a:ea typeface="Calibri" panose="020F0502020204030204" pitchFamily="34" charset="0"/>
              </a:rPr>
              <a:t>Intergovernmental Relations Director for Houston Galveston Area Council, Rick Guerrero will have his contact information posted for information request. </a:t>
            </a:r>
            <a:endParaRPr lang="en-US" sz="1400">
              <a:effectLst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876CD3-169E-4178-A28F-924A81D27C51}"/>
              </a:ext>
            </a:extLst>
          </p:cNvPr>
          <p:cNvSpPr txBox="1"/>
          <p:nvPr/>
        </p:nvSpPr>
        <p:spPr>
          <a:xfrm>
            <a:off x="687976" y="3832235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>
                <a:solidFill>
                  <a:srgbClr val="211D1E"/>
                </a:solidFill>
                <a:effectLst/>
                <a:ea typeface="Calibri" panose="020F0502020204030204" pitchFamily="34" charset="0"/>
              </a:rPr>
              <a:t>Contractor Equal Opportunity Officer will list their name, email and phone number for special accommodation request.</a:t>
            </a:r>
            <a:endParaRPr lang="en-US" sz="140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4346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IER Right to Work Poster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C6E2E3-08B6-47D2-8BE6-DB3D573D2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37326"/>
            <a:ext cx="4286109" cy="677581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If co-located with TWC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975E7AD-3737-4662-A70A-4A8612EB5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21" y="1946094"/>
            <a:ext cx="4135862" cy="3162028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0E155C6-E653-49F2-888C-1419FECEE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14907"/>
            <a:ext cx="4135862" cy="319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922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Worker’s Compensation Notice 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C6E2E3-08B6-47D2-8BE6-DB3D573D2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417" y="839753"/>
            <a:ext cx="4524103" cy="1075154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Employers that are certified as self-insured by TDI; Or if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co-located with TWC</a:t>
            </a:r>
          </a:p>
        </p:txBody>
      </p:sp>
      <p:pic>
        <p:nvPicPr>
          <p:cNvPr id="3" name="Picture 2" descr="A page of a book&#10;&#10;Description automatically generated with low confidence">
            <a:extLst>
              <a:ext uri="{FF2B5EF4-FFF2-40B4-BE49-F238E27FC236}">
                <a16:creationId xmlns:a16="http://schemas.microsoft.com/office/drawing/2014/main" id="{218F7430-E016-F8EA-4776-9B1B0F544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01" y="1914907"/>
            <a:ext cx="5363943" cy="410334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83696A7-2E78-3F08-A483-D559F1B76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000" y="839753"/>
            <a:ext cx="3348497" cy="554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34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Veteran’s Stand-Up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C98ACB-83DA-C647-997A-A272E9D71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32549"/>
            <a:ext cx="1983996" cy="792903"/>
          </a:xfrm>
        </p:spPr>
        <p:txBody>
          <a:bodyPr/>
          <a:lstStyle/>
          <a:p>
            <a:pPr algn="ctr"/>
            <a:r>
              <a:rPr lang="en-US"/>
              <a:t>Near the front of the office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B00129-EBA9-4210-8F75-DD173897B6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63"/>
          <a:stretch/>
        </p:blipFill>
        <p:spPr>
          <a:xfrm>
            <a:off x="3467100" y="963312"/>
            <a:ext cx="2209800" cy="559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55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Fair Labor Standards Act (State and Government Employees)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C6E2E3-08B6-47D2-8BE6-DB3D573D2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35498"/>
            <a:ext cx="4286109" cy="677581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If co-located with TWC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D403FC6-C694-4FFD-9C54-58A3F8360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1053737"/>
            <a:ext cx="3412065" cy="52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11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Dress the Part Stand-Up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1611C-1B94-4B85-B3D0-CAD29622B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41" t="8181" r="19975"/>
          <a:stretch/>
        </p:blipFill>
        <p:spPr>
          <a:xfrm>
            <a:off x="3358232" y="659960"/>
            <a:ext cx="2427537" cy="597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28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5BD73C-DC60-4DB9-A5E8-D39721350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3" t="11482" r="66215" b="5555"/>
          <a:stretch/>
        </p:blipFill>
        <p:spPr>
          <a:xfrm>
            <a:off x="309636" y="1087784"/>
            <a:ext cx="3920458" cy="50958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A1644C-C8AA-4A80-8AAB-56D36E3C6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78" t="3805" r="65433" b="9574"/>
          <a:stretch/>
        </p:blipFill>
        <p:spPr>
          <a:xfrm>
            <a:off x="4394894" y="1087783"/>
            <a:ext cx="3992709" cy="50958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329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Braille WIOA EO is the Law Notice</a:t>
            </a:r>
          </a:p>
        </p:txBody>
      </p:sp>
      <p:pic>
        <p:nvPicPr>
          <p:cNvPr id="3074" name="ymail_attachmentId21335" descr="773efed5-ea70-4d50-a159-08fb839ca1d0">
            <a:extLst>
              <a:ext uri="{FF2B5EF4-FFF2-40B4-BE49-F238E27FC236}">
                <a16:creationId xmlns:a16="http://schemas.microsoft.com/office/drawing/2014/main" id="{57F36B55-84B1-4620-8E17-5B3071244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7" t="11053" r="25330" b="12522"/>
          <a:stretch/>
        </p:blipFill>
        <p:spPr bwMode="auto">
          <a:xfrm>
            <a:off x="4572000" y="2075292"/>
            <a:ext cx="4066622" cy="415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ymail_attachmentId21339" descr="9c7ac883-9caf-4c15-8325-2eddb96986eb">
            <a:extLst>
              <a:ext uri="{FF2B5EF4-FFF2-40B4-BE49-F238E27FC236}">
                <a16:creationId xmlns:a16="http://schemas.microsoft.com/office/drawing/2014/main" id="{CA70CE29-E786-4952-8EA5-074B1836C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t="12123" r="33006" b="15987"/>
          <a:stretch/>
        </p:blipFill>
        <p:spPr bwMode="auto">
          <a:xfrm>
            <a:off x="457200" y="914400"/>
            <a:ext cx="3938711" cy="423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473960-C623-4EFE-B249-E57EF41BC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014" y="1098394"/>
            <a:ext cx="2558986" cy="792903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/>
              <a:t>At the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/>
              <a:t>Greeter’s station</a:t>
            </a:r>
          </a:p>
        </p:txBody>
      </p:sp>
    </p:spTree>
    <p:extLst>
      <p:ext uri="{BB962C8B-B14F-4D97-AF65-F5344CB8AC3E}">
        <p14:creationId xmlns:p14="http://schemas.microsoft.com/office/powerpoint/2010/main" val="3247664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A4BBFB-4AA5-4544-A6E9-EA71F3ED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 Speak Cards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F8AD12-925D-4738-AC06-A1CB0C24D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61" t="13439" r="18261"/>
          <a:stretch/>
        </p:blipFill>
        <p:spPr>
          <a:xfrm>
            <a:off x="0" y="1281836"/>
            <a:ext cx="3438939" cy="479002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7983B7-613F-4D25-8287-927CFCD9D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8939" y="2973788"/>
            <a:ext cx="2307437" cy="1028143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/>
              <a:t>Either version may be used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D42634-D4A2-438F-BF44-33E72E8783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91" t="12203" r="67043" b="3699"/>
          <a:stretch/>
        </p:blipFill>
        <p:spPr>
          <a:xfrm>
            <a:off x="5827214" y="1624414"/>
            <a:ext cx="3110193" cy="4187985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3FE65BE-B096-479E-88F4-A7EF520C8EAD}"/>
              </a:ext>
            </a:extLst>
          </p:cNvPr>
          <p:cNvSpPr txBox="1">
            <a:spLocks/>
          </p:cNvSpPr>
          <p:nvPr/>
        </p:nvSpPr>
        <p:spPr>
          <a:xfrm>
            <a:off x="3519777" y="374133"/>
            <a:ext cx="2558986" cy="1575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tabLst/>
              <a:defRPr sz="2200" b="1" kern="1200" spc="0" baseline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179388" indent="-182880" algn="l" defTabSz="457200" rtl="0" eaLnBrk="1" latinLnBrk="0" hangingPunct="1">
              <a:lnSpc>
                <a:spcPts val="2800"/>
              </a:lnSpc>
              <a:spcBef>
                <a:spcPts val="3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2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365760" indent="-180975" algn="l" defTabSz="457200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tabLst/>
              <a:defRPr sz="22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576263" indent="-180975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.AppleSystemUIFont"/>
              <a:buChar char="–"/>
              <a:tabLst/>
              <a:defRPr sz="18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746125" indent="-17938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»"/>
              <a:tabLst/>
              <a:defRPr sz="1800" kern="1200" spc="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/>
              <a:t>At the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/>
              <a:t>Greeter’s station</a:t>
            </a:r>
          </a:p>
        </p:txBody>
      </p:sp>
    </p:spTree>
    <p:extLst>
      <p:ext uri="{BB962C8B-B14F-4D97-AF65-F5344CB8AC3E}">
        <p14:creationId xmlns:p14="http://schemas.microsoft.com/office/powerpoint/2010/main" val="858367116"/>
      </p:ext>
    </p:extLst>
  </p:cSld>
  <p:clrMapOvr>
    <a:masterClrMapping/>
  </p:clrMapOvr>
</p:sld>
</file>

<file path=ppt/theme/theme1.xml><?xml version="1.0" encoding="utf-8"?>
<a:theme xmlns:a="http://schemas.openxmlformats.org/drawingml/2006/main" name="HGAC_roundtable_template_0330">
  <a:themeElements>
    <a:clrScheme name="HGAC">
      <a:dk1>
        <a:srgbClr val="000000"/>
      </a:dk1>
      <a:lt1>
        <a:srgbClr val="FFFFFF"/>
      </a:lt1>
      <a:dk2>
        <a:srgbClr val="007BB9"/>
      </a:dk2>
      <a:lt2>
        <a:srgbClr val="BDBDBD"/>
      </a:lt2>
      <a:accent1>
        <a:srgbClr val="E97B00"/>
      </a:accent1>
      <a:accent2>
        <a:srgbClr val="6D6D6D"/>
      </a:accent2>
      <a:accent3>
        <a:srgbClr val="007BB9"/>
      </a:accent3>
      <a:accent4>
        <a:srgbClr val="8EAC15"/>
      </a:accent4>
      <a:accent5>
        <a:srgbClr val="F0B51C"/>
      </a:accent5>
      <a:accent6>
        <a:srgbClr val="EC1C24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E9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rgbClr val="E38D1A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gac127_ppt3_standard_0411" id="{1A77669D-629B-E54E-A6E0-F91C3FAEEE15}" vid="{451113DE-457F-0B45-8C3D-213B9DE8E8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69E17FB2855B4996DBFF895D0628DF" ma:contentTypeVersion="13" ma:contentTypeDescription="Create a new document." ma:contentTypeScope="" ma:versionID="27ffc07927f56e873e641b8d2fef26ad">
  <xsd:schema xmlns:xsd="http://www.w3.org/2001/XMLSchema" xmlns:xs="http://www.w3.org/2001/XMLSchema" xmlns:p="http://schemas.microsoft.com/office/2006/metadata/properties" xmlns:ns3="db9b5254-4bd8-4c90-96a6-10d6d4bf7cd3" xmlns:ns4="d3edf67f-6f1b-46c1-9f30-7b4c1812c64d" targetNamespace="http://schemas.microsoft.com/office/2006/metadata/properties" ma:root="true" ma:fieldsID="1e7bbb909b027f1c502c7e7b61bb212a" ns3:_="" ns4:_="">
    <xsd:import namespace="db9b5254-4bd8-4c90-96a6-10d6d4bf7cd3"/>
    <xsd:import namespace="d3edf67f-6f1b-46c1-9f30-7b4c1812c64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9b5254-4bd8-4c90-96a6-10d6d4bf7c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edf67f-6f1b-46c1-9f30-7b4c1812c64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977F75-8F39-4478-AACA-42130992C1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29DEC5-6D1F-4459-9968-DC2131290503}">
  <ds:schemaRefs>
    <ds:schemaRef ds:uri="d3edf67f-6f1b-46c1-9f30-7b4c1812c64d"/>
    <ds:schemaRef ds:uri="db9b5254-4bd8-4c90-96a6-10d6d4bf7c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AF6B491-FED4-4C09-BF16-E9DB8094E7F3}">
  <ds:schemaRefs>
    <ds:schemaRef ds:uri="d3edf67f-6f1b-46c1-9f30-7b4c1812c64d"/>
    <ds:schemaRef ds:uri="db9b5254-4bd8-4c90-96a6-10d6d4bf7c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HGAC_roundtable_template_0330</Template>
  <TotalTime>57</TotalTime>
  <Words>533</Words>
  <Application>Microsoft Office PowerPoint</Application>
  <PresentationFormat>On-screen Show (4:3)</PresentationFormat>
  <Paragraphs>103</Paragraphs>
  <Slides>50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HGAC_roundtable_template_0330</vt:lpstr>
      <vt:lpstr>Required posters </vt:lpstr>
      <vt:lpstr>Public areas</vt:lpstr>
      <vt:lpstr>Core Values</vt:lpstr>
      <vt:lpstr>I AM Workforce Solutions</vt:lpstr>
      <vt:lpstr>Veteran’s Stand-Up</vt:lpstr>
      <vt:lpstr>Dress the Part Stand-Up</vt:lpstr>
      <vt:lpstr>Services</vt:lpstr>
      <vt:lpstr>Braille WIOA EO is the Law Notice</vt:lpstr>
      <vt:lpstr>I Speak Cards</vt:lpstr>
      <vt:lpstr>Equal Opportunity Board</vt:lpstr>
      <vt:lpstr>WIOA Equal Opportunity is the Law (EO Board)</vt:lpstr>
      <vt:lpstr>ES and Employment Related Law Complaint System with Contact Information – Replaces Job Services Complaint System (EO Board)</vt:lpstr>
      <vt:lpstr>Know Your Rights (EO Board)</vt:lpstr>
      <vt:lpstr>Know Your Rights (EO Board)</vt:lpstr>
      <vt:lpstr>SNAP E&amp;T - Justice For All  (EO Board)</vt:lpstr>
      <vt:lpstr>Whistle Blower Act (EO Board)</vt:lpstr>
      <vt:lpstr>Volume Control Pictogram</vt:lpstr>
      <vt:lpstr>TTY Pictogram</vt:lpstr>
      <vt:lpstr>Video Relay Service</vt:lpstr>
      <vt:lpstr>Assistive Technology &amp; Auxiliary Aids</vt:lpstr>
      <vt:lpstr>Unemployment Insurance Appeals  Fax Confirmation</vt:lpstr>
      <vt:lpstr>Fair Labor Standards Act</vt:lpstr>
      <vt:lpstr>Are You Owed Wages</vt:lpstr>
      <vt:lpstr>TWC Fraud, Waste, &amp; Abuse and Child Care Fraud</vt:lpstr>
      <vt:lpstr>Child Labor Laws</vt:lpstr>
      <vt:lpstr>IRS Earned Income Tax Credit</vt:lpstr>
      <vt:lpstr>employee areas</vt:lpstr>
      <vt:lpstr>WIOA Equal Opportunity is the Law </vt:lpstr>
      <vt:lpstr>TWC Equal Employment Opportunity is the Law </vt:lpstr>
      <vt:lpstr>Report Fraud, Waste, or Abuse</vt:lpstr>
      <vt:lpstr>Reporting Workplace Violence </vt:lpstr>
      <vt:lpstr>E-Verify</vt:lpstr>
      <vt:lpstr>Fair Labor Standards Act</vt:lpstr>
      <vt:lpstr>Family Medical Leave Act</vt:lpstr>
      <vt:lpstr>Employee Polygraph Protection Act</vt:lpstr>
      <vt:lpstr>Occupation Safety and Health Act</vt:lpstr>
      <vt:lpstr>Texas Payday Law</vt:lpstr>
      <vt:lpstr>Texas Payday Law</vt:lpstr>
      <vt:lpstr>Workers’ Compensation Notice 5</vt:lpstr>
      <vt:lpstr>Workers’ Compensation Notice 6</vt:lpstr>
      <vt:lpstr>Ombudsman Program</vt:lpstr>
      <vt:lpstr>Worker Right to Know Notice</vt:lpstr>
      <vt:lpstr>Uniformed Services Employment and Reemployment Rights Act</vt:lpstr>
      <vt:lpstr>Earned Income Tax Credit</vt:lpstr>
      <vt:lpstr>Pay Transparency Nondiscrimination Provision</vt:lpstr>
      <vt:lpstr>Open Records PIA </vt:lpstr>
      <vt:lpstr>Open Records PIA (Continued) </vt:lpstr>
      <vt:lpstr>IER Right to Work Poster</vt:lpstr>
      <vt:lpstr>Worker’s Compensation Notice 7</vt:lpstr>
      <vt:lpstr>Fair Labor Standards Act (State and Government Employees)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 Goes Here</dc:title>
  <dc:creator>Irma Burns</dc:creator>
  <cp:lastModifiedBy>Helena Leday</cp:lastModifiedBy>
  <cp:revision>4</cp:revision>
  <dcterms:created xsi:type="dcterms:W3CDTF">2018-04-12T02:17:25Z</dcterms:created>
  <dcterms:modified xsi:type="dcterms:W3CDTF">2024-02-26T21:48:26Z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0x0101000869E17FB2855B4996DBFF895D0628DF</vt:lpwstr>
  </property>
</Properties>
</file>